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3" r:id="rId3"/>
    <p:sldMasterId id="2147483659" r:id="rId4"/>
  </p:sldMasterIdLst>
  <p:notesMasterIdLst>
    <p:notesMasterId r:id="rId143"/>
  </p:notesMasterIdLst>
  <p:handoutMasterIdLst>
    <p:handoutMasterId r:id="rId144"/>
  </p:handoutMasterIdLst>
  <p:sldIdLst>
    <p:sldId id="260" r:id="rId5"/>
    <p:sldId id="10414079" r:id="rId6"/>
    <p:sldId id="10414121" r:id="rId7"/>
    <p:sldId id="10414151" r:id="rId8"/>
    <p:sldId id="10414137" r:id="rId9"/>
    <p:sldId id="10414212" r:id="rId10"/>
    <p:sldId id="10414194" r:id="rId11"/>
    <p:sldId id="10414218" r:id="rId12"/>
    <p:sldId id="10414237" r:id="rId13"/>
    <p:sldId id="10414213" r:id="rId14"/>
    <p:sldId id="10414248" r:id="rId15"/>
    <p:sldId id="10414215" r:id="rId16"/>
    <p:sldId id="10414216" r:id="rId17"/>
    <p:sldId id="10414214" r:id="rId18"/>
    <p:sldId id="10414217" r:id="rId19"/>
    <p:sldId id="10414249" r:id="rId20"/>
    <p:sldId id="10414250" r:id="rId21"/>
    <p:sldId id="10414252" r:id="rId22"/>
    <p:sldId id="10414254" r:id="rId23"/>
    <p:sldId id="10414255" r:id="rId24"/>
    <p:sldId id="10414219" r:id="rId25"/>
    <p:sldId id="10414246" r:id="rId26"/>
    <p:sldId id="10414251" r:id="rId27"/>
    <p:sldId id="10414247" r:id="rId28"/>
    <p:sldId id="10414307" r:id="rId29"/>
    <p:sldId id="10414140" r:id="rId30"/>
    <p:sldId id="10414322" r:id="rId31"/>
    <p:sldId id="10414319" r:id="rId32"/>
    <p:sldId id="10414320" r:id="rId33"/>
    <p:sldId id="10414321" r:id="rId34"/>
    <p:sldId id="10414318" r:id="rId35"/>
    <p:sldId id="10414143" r:id="rId36"/>
    <p:sldId id="10414183" r:id="rId37"/>
    <p:sldId id="10414182" r:id="rId38"/>
    <p:sldId id="10414184" r:id="rId39"/>
    <p:sldId id="10414185" r:id="rId40"/>
    <p:sldId id="10414186" r:id="rId41"/>
    <p:sldId id="10414187" r:id="rId42"/>
    <p:sldId id="10414188" r:id="rId43"/>
    <p:sldId id="10414190" r:id="rId44"/>
    <p:sldId id="10414191" r:id="rId45"/>
    <p:sldId id="10414192" r:id="rId46"/>
    <p:sldId id="10414193" r:id="rId47"/>
    <p:sldId id="10414157" r:id="rId48"/>
    <p:sldId id="10414122" r:id="rId49"/>
    <p:sldId id="10414171" r:id="rId50"/>
    <p:sldId id="10414173" r:id="rId51"/>
    <p:sldId id="10414228" r:id="rId52"/>
    <p:sldId id="10414221" r:id="rId53"/>
    <p:sldId id="10414195" r:id="rId54"/>
    <p:sldId id="10414210" r:id="rId55"/>
    <p:sldId id="10414268" r:id="rId56"/>
    <p:sldId id="10414245" r:id="rId57"/>
    <p:sldId id="10414306" r:id="rId58"/>
    <p:sldId id="10414257" r:id="rId59"/>
    <p:sldId id="10414265" r:id="rId60"/>
    <p:sldId id="10414269" r:id="rId61"/>
    <p:sldId id="10414276" r:id="rId62"/>
    <p:sldId id="10414278" r:id="rId63"/>
    <p:sldId id="10414163" r:id="rId64"/>
    <p:sldId id="10414256" r:id="rId65"/>
    <p:sldId id="10414177" r:id="rId66"/>
    <p:sldId id="10414178" r:id="rId67"/>
    <p:sldId id="10414279" r:id="rId68"/>
    <p:sldId id="10414272" r:id="rId69"/>
    <p:sldId id="10414225" r:id="rId70"/>
    <p:sldId id="10414169" r:id="rId71"/>
    <p:sldId id="10414170" r:id="rId72"/>
    <p:sldId id="10414280" r:id="rId73"/>
    <p:sldId id="10414160" r:id="rId74"/>
    <p:sldId id="10414227" r:id="rId75"/>
    <p:sldId id="10414243" r:id="rId76"/>
    <p:sldId id="10414271" r:id="rId77"/>
    <p:sldId id="10414282" r:id="rId78"/>
    <p:sldId id="10414229" r:id="rId79"/>
    <p:sldId id="10414226" r:id="rId80"/>
    <p:sldId id="10414223" r:id="rId81"/>
    <p:sldId id="10414230" r:id="rId82"/>
    <p:sldId id="10414231" r:id="rId83"/>
    <p:sldId id="10414232" r:id="rId84"/>
    <p:sldId id="10414234" r:id="rId85"/>
    <p:sldId id="10414235" r:id="rId86"/>
    <p:sldId id="10414233" r:id="rId87"/>
    <p:sldId id="10414236" r:id="rId88"/>
    <p:sldId id="10414238" r:id="rId89"/>
    <p:sldId id="10414273" r:id="rId90"/>
    <p:sldId id="10414274" r:id="rId91"/>
    <p:sldId id="10414275" r:id="rId92"/>
    <p:sldId id="10414239" r:id="rId93"/>
    <p:sldId id="10414240" r:id="rId94"/>
    <p:sldId id="10414244" r:id="rId95"/>
    <p:sldId id="10414283" r:id="rId96"/>
    <p:sldId id="10414285" r:id="rId97"/>
    <p:sldId id="10414286" r:id="rId98"/>
    <p:sldId id="10414287" r:id="rId99"/>
    <p:sldId id="10414288" r:id="rId100"/>
    <p:sldId id="10414289" r:id="rId101"/>
    <p:sldId id="10414266" r:id="rId102"/>
    <p:sldId id="10414301" r:id="rId103"/>
    <p:sldId id="10414303" r:id="rId104"/>
    <p:sldId id="10414308" r:id="rId105"/>
    <p:sldId id="10414314" r:id="rId106"/>
    <p:sldId id="10414304" r:id="rId107"/>
    <p:sldId id="10414310" r:id="rId108"/>
    <p:sldId id="10414311" r:id="rId109"/>
    <p:sldId id="10414312" r:id="rId110"/>
    <p:sldId id="10414313" r:id="rId111"/>
    <p:sldId id="10414309" r:id="rId112"/>
    <p:sldId id="10414300" r:id="rId113"/>
    <p:sldId id="10414267" r:id="rId114"/>
    <p:sldId id="10414293" r:id="rId115"/>
    <p:sldId id="10414294" r:id="rId116"/>
    <p:sldId id="10414291" r:id="rId117"/>
    <p:sldId id="10414295" r:id="rId118"/>
    <p:sldId id="10414296" r:id="rId119"/>
    <p:sldId id="10414297" r:id="rId120"/>
    <p:sldId id="10414298" r:id="rId121"/>
    <p:sldId id="10414299" r:id="rId122"/>
    <p:sldId id="10414290" r:id="rId123"/>
    <p:sldId id="10414323" r:id="rId124"/>
    <p:sldId id="10414324" r:id="rId125"/>
    <p:sldId id="10414336" r:id="rId126"/>
    <p:sldId id="10414325" r:id="rId127"/>
    <p:sldId id="10414326" r:id="rId128"/>
    <p:sldId id="10414327" r:id="rId129"/>
    <p:sldId id="10414328" r:id="rId130"/>
    <p:sldId id="10414329" r:id="rId131"/>
    <p:sldId id="10414331" r:id="rId132"/>
    <p:sldId id="10414330" r:id="rId133"/>
    <p:sldId id="10414334" r:id="rId134"/>
    <p:sldId id="10414333" r:id="rId135"/>
    <p:sldId id="10414335" r:id="rId136"/>
    <p:sldId id="10414315" r:id="rId137"/>
    <p:sldId id="10414316" r:id="rId138"/>
    <p:sldId id="10414317" r:id="rId139"/>
    <p:sldId id="10414339" r:id="rId140"/>
    <p:sldId id="10414338" r:id="rId141"/>
    <p:sldId id="273" r:id="rId1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>
          <p15:clr>
            <a:srgbClr val="A4A3A4"/>
          </p15:clr>
        </p15:guide>
        <p15:guide id="2" pos="3840">
          <p15:clr>
            <a:srgbClr val="A4A3A4"/>
          </p15:clr>
        </p15:guide>
        <p15:guide id="3" pos="347">
          <p15:clr>
            <a:srgbClr val="A4A3A4"/>
          </p15:clr>
        </p15:guide>
        <p15:guide id="4" pos="49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235E"/>
    <a:srgbClr val="FF6600"/>
    <a:srgbClr val="FF9900"/>
    <a:srgbClr val="521946"/>
    <a:srgbClr val="0E517F"/>
    <a:srgbClr val="126CAB"/>
    <a:srgbClr val="7AC1DF"/>
    <a:srgbClr val="116CAB"/>
    <a:srgbClr val="126BAC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0" autoAdjust="0"/>
    <p:restoredTop sz="91262" autoAdjust="0"/>
  </p:normalViewPr>
  <p:slideViewPr>
    <p:cSldViewPr showGuides="1">
      <p:cViewPr varScale="1">
        <p:scale>
          <a:sx n="90" d="100"/>
          <a:sy n="90" d="100"/>
        </p:scale>
        <p:origin x="90" y="66"/>
      </p:cViewPr>
      <p:guideLst>
        <p:guide orient="horz" pos="2024"/>
        <p:guide pos="3840"/>
        <p:guide pos="347"/>
        <p:guide pos="497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293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85063-690E-4533-81F9-FF8F14BD3C01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C7EA8-6B33-402F-9EB2-3D31083867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43D6-6C31-4484-ADBA-8C36CFF8BE02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8F5C3-5020-49DD-8D20-B5B09B211C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817"/>
          <a:stretch>
            <a:fillRect/>
          </a:stretch>
        </p:blipFill>
        <p:spPr>
          <a:xfrm>
            <a:off x="-1058" y="6054395"/>
            <a:ext cx="12192000" cy="883919"/>
          </a:xfrm>
          <a:prstGeom prst="rect">
            <a:avLst/>
          </a:prstGeom>
        </p:spPr>
      </p:pic>
      <p:grpSp>
        <p:nvGrpSpPr>
          <p:cNvPr id="4" name="Group 7"/>
          <p:cNvGrpSpPr/>
          <p:nvPr userDrawn="1"/>
        </p:nvGrpSpPr>
        <p:grpSpPr bwMode="auto">
          <a:xfrm>
            <a:off x="300743" y="390527"/>
            <a:ext cx="520496" cy="274639"/>
            <a:chOff x="0" y="0"/>
            <a:chExt cx="1041399" cy="549275"/>
          </a:xfrm>
        </p:grpSpPr>
        <p:sp>
          <p:nvSpPr>
            <p:cNvPr id="5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8" name="直接连接符 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 userDrawn="1"/>
        </p:nvCxnSpPr>
        <p:spPr>
          <a:xfrm flipH="1">
            <a:off x="731184" y="805990"/>
            <a:ext cx="92532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 userDrawn="1"/>
        </p:nvCxnSpPr>
        <p:spPr>
          <a:xfrm flipH="1">
            <a:off x="731184" y="758678"/>
            <a:ext cx="925324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56"/>
          <a:stretch>
            <a:fillRect/>
          </a:stretch>
        </p:blipFill>
        <p:spPr>
          <a:xfrm>
            <a:off x="10206906" y="390527"/>
            <a:ext cx="1723718" cy="722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3C3F5-62A1-430F-A81A-D8B03B8D17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817"/>
          <a:stretch>
            <a:fillRect/>
          </a:stretch>
        </p:blipFill>
        <p:spPr>
          <a:xfrm>
            <a:off x="-1058" y="6054395"/>
            <a:ext cx="12192000" cy="883919"/>
          </a:xfrm>
          <a:prstGeom prst="rect">
            <a:avLst/>
          </a:prstGeom>
        </p:spPr>
      </p:pic>
      <p:grpSp>
        <p:nvGrpSpPr>
          <p:cNvPr id="4" name="Group 7"/>
          <p:cNvGrpSpPr/>
          <p:nvPr userDrawn="1"/>
        </p:nvGrpSpPr>
        <p:grpSpPr bwMode="auto">
          <a:xfrm>
            <a:off x="300743" y="390527"/>
            <a:ext cx="520496" cy="274639"/>
            <a:chOff x="0" y="0"/>
            <a:chExt cx="1041399" cy="549275"/>
          </a:xfrm>
        </p:grpSpPr>
        <p:sp>
          <p:nvSpPr>
            <p:cNvPr id="5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cxnSp>
        <p:nvCxnSpPr>
          <p:cNvPr id="8" name="直接连接符 7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 userDrawn="1"/>
        </p:nvCxnSpPr>
        <p:spPr>
          <a:xfrm flipH="1">
            <a:off x="731184" y="805990"/>
            <a:ext cx="925324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CxnSpPr/>
          <p:nvPr userDrawn="1"/>
        </p:nvCxnSpPr>
        <p:spPr>
          <a:xfrm flipH="1">
            <a:off x="731184" y="758678"/>
            <a:ext cx="925324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56"/>
          <a:stretch>
            <a:fillRect/>
          </a:stretch>
        </p:blipFill>
        <p:spPr>
          <a:xfrm>
            <a:off x="10206906" y="390527"/>
            <a:ext cx="1723718" cy="722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7987A4-0198-42B4-AAAE-EDBADA4485A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7987A4-0198-42B4-AAAE-EDBADA4485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7987A4-0198-42B4-AAAE-EDBADA4485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27987A4-0198-42B4-AAAE-EDBADA4485A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7" r:id="rId3"/>
    <p:sldLayoutId id="2147483658" r:id="rId4"/>
  </p:sldLayoutIdLst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27987A4-0198-42B4-AAAE-EDBADA4485A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8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obaxterm.mobatek.net/download-home-edition.html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2814"/>
            <a:ext cx="12207113" cy="2279679"/>
            <a:chOff x="0" y="-2814"/>
            <a:chExt cx="12207113" cy="2784114"/>
          </a:xfrm>
        </p:grpSpPr>
        <p:sp>
          <p:nvSpPr>
            <p:cNvPr id="3" name="Rectangle 6"/>
            <p:cNvSpPr>
              <a:spLocks noChangeArrowheads="1"/>
            </p:cNvSpPr>
            <p:nvPr/>
          </p:nvSpPr>
          <p:spPr bwMode="auto">
            <a:xfrm>
              <a:off x="0" y="-268"/>
              <a:ext cx="12192000" cy="23978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noFill/>
              <a:prstDash val="solid"/>
              <a:miter lim="800000"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 marL="0" marR="0" lvl="0" indent="0" algn="l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0" y="-2814"/>
              <a:ext cx="12207113" cy="2784114"/>
            </a:xfrm>
            <a:custGeom>
              <a:avLst/>
              <a:gdLst>
                <a:gd name="T0" fmla="*/ 0 w 5706"/>
                <a:gd name="T1" fmla="*/ 0 h 1974"/>
                <a:gd name="T2" fmla="*/ 5706 w 5706"/>
                <a:gd name="T3" fmla="*/ 0 h 1974"/>
                <a:gd name="T4" fmla="*/ 5706 w 5706"/>
                <a:gd name="T5" fmla="*/ 1528 h 1974"/>
                <a:gd name="T6" fmla="*/ 4785 w 5706"/>
                <a:gd name="T7" fmla="*/ 1528 h 1974"/>
                <a:gd name="T8" fmla="*/ 4724 w 5706"/>
                <a:gd name="T9" fmla="*/ 1532 h 1974"/>
                <a:gd name="T10" fmla="*/ 4666 w 5706"/>
                <a:gd name="T11" fmla="*/ 1544 h 1974"/>
                <a:gd name="T12" fmla="*/ 4611 w 5706"/>
                <a:gd name="T13" fmla="*/ 1561 h 1974"/>
                <a:gd name="T14" fmla="*/ 4558 w 5706"/>
                <a:gd name="T15" fmla="*/ 1587 h 1974"/>
                <a:gd name="T16" fmla="*/ 4509 w 5706"/>
                <a:gd name="T17" fmla="*/ 1620 h 1974"/>
                <a:gd name="T18" fmla="*/ 4464 w 5706"/>
                <a:gd name="T19" fmla="*/ 1657 h 1974"/>
                <a:gd name="T20" fmla="*/ 4424 w 5706"/>
                <a:gd name="T21" fmla="*/ 1702 h 1974"/>
                <a:gd name="T22" fmla="*/ 4391 w 5706"/>
                <a:gd name="T23" fmla="*/ 1751 h 1974"/>
                <a:gd name="T24" fmla="*/ 4391 w 5706"/>
                <a:gd name="T25" fmla="*/ 1751 h 1974"/>
                <a:gd name="T26" fmla="*/ 4356 w 5706"/>
                <a:gd name="T27" fmla="*/ 1800 h 1974"/>
                <a:gd name="T28" fmla="*/ 4318 w 5706"/>
                <a:gd name="T29" fmla="*/ 1845 h 1974"/>
                <a:gd name="T30" fmla="*/ 4272 w 5706"/>
                <a:gd name="T31" fmla="*/ 1883 h 1974"/>
                <a:gd name="T32" fmla="*/ 4224 w 5706"/>
                <a:gd name="T33" fmla="*/ 1915 h 1974"/>
                <a:gd name="T34" fmla="*/ 4171 w 5706"/>
                <a:gd name="T35" fmla="*/ 1941 h 1974"/>
                <a:gd name="T36" fmla="*/ 4116 w 5706"/>
                <a:gd name="T37" fmla="*/ 1958 h 1974"/>
                <a:gd name="T38" fmla="*/ 4056 w 5706"/>
                <a:gd name="T39" fmla="*/ 1971 h 1974"/>
                <a:gd name="T40" fmla="*/ 3997 w 5706"/>
                <a:gd name="T41" fmla="*/ 1974 h 1974"/>
                <a:gd name="T42" fmla="*/ 1709 w 5706"/>
                <a:gd name="T43" fmla="*/ 1974 h 1974"/>
                <a:gd name="T44" fmla="*/ 1650 w 5706"/>
                <a:gd name="T45" fmla="*/ 1971 h 1974"/>
                <a:gd name="T46" fmla="*/ 1591 w 5706"/>
                <a:gd name="T47" fmla="*/ 1958 h 1974"/>
                <a:gd name="T48" fmla="*/ 1535 w 5706"/>
                <a:gd name="T49" fmla="*/ 1941 h 1974"/>
                <a:gd name="T50" fmla="*/ 1483 w 5706"/>
                <a:gd name="T51" fmla="*/ 1915 h 1974"/>
                <a:gd name="T52" fmla="*/ 1434 w 5706"/>
                <a:gd name="T53" fmla="*/ 1883 h 1974"/>
                <a:gd name="T54" fmla="*/ 1391 w 5706"/>
                <a:gd name="T55" fmla="*/ 1845 h 1974"/>
                <a:gd name="T56" fmla="*/ 1351 w 5706"/>
                <a:gd name="T57" fmla="*/ 1800 h 1974"/>
                <a:gd name="T58" fmla="*/ 1316 w 5706"/>
                <a:gd name="T59" fmla="*/ 1751 h 1974"/>
                <a:gd name="T60" fmla="*/ 1316 w 5706"/>
                <a:gd name="T61" fmla="*/ 1751 h 1974"/>
                <a:gd name="T62" fmla="*/ 1283 w 5706"/>
                <a:gd name="T63" fmla="*/ 1702 h 1974"/>
                <a:gd name="T64" fmla="*/ 1243 w 5706"/>
                <a:gd name="T65" fmla="*/ 1657 h 1974"/>
                <a:gd name="T66" fmla="*/ 1197 w 5706"/>
                <a:gd name="T67" fmla="*/ 1620 h 1974"/>
                <a:gd name="T68" fmla="*/ 1148 w 5706"/>
                <a:gd name="T69" fmla="*/ 1587 h 1974"/>
                <a:gd name="T70" fmla="*/ 1096 w 5706"/>
                <a:gd name="T71" fmla="*/ 1561 h 1974"/>
                <a:gd name="T72" fmla="*/ 1040 w 5706"/>
                <a:gd name="T73" fmla="*/ 1544 h 1974"/>
                <a:gd name="T74" fmla="*/ 983 w 5706"/>
                <a:gd name="T75" fmla="*/ 1532 h 1974"/>
                <a:gd name="T76" fmla="*/ 922 w 5706"/>
                <a:gd name="T77" fmla="*/ 1528 h 1974"/>
                <a:gd name="T78" fmla="*/ 0 w 5706"/>
                <a:gd name="T79" fmla="*/ 1528 h 1974"/>
                <a:gd name="T80" fmla="*/ 0 w 5706"/>
                <a:gd name="T81" fmla="*/ 0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06" h="1974">
                  <a:moveTo>
                    <a:pt x="0" y="0"/>
                  </a:moveTo>
                  <a:lnTo>
                    <a:pt x="5706" y="0"/>
                  </a:lnTo>
                  <a:lnTo>
                    <a:pt x="5706" y="1528"/>
                  </a:lnTo>
                  <a:lnTo>
                    <a:pt x="4785" y="1528"/>
                  </a:lnTo>
                  <a:lnTo>
                    <a:pt x="4724" y="1532"/>
                  </a:lnTo>
                  <a:lnTo>
                    <a:pt x="4666" y="1544"/>
                  </a:lnTo>
                  <a:lnTo>
                    <a:pt x="4611" y="1561"/>
                  </a:lnTo>
                  <a:lnTo>
                    <a:pt x="4558" y="1587"/>
                  </a:lnTo>
                  <a:lnTo>
                    <a:pt x="4509" y="1620"/>
                  </a:lnTo>
                  <a:lnTo>
                    <a:pt x="4464" y="1657"/>
                  </a:lnTo>
                  <a:lnTo>
                    <a:pt x="4424" y="1702"/>
                  </a:lnTo>
                  <a:lnTo>
                    <a:pt x="4391" y="1751"/>
                  </a:lnTo>
                  <a:lnTo>
                    <a:pt x="4391" y="1751"/>
                  </a:lnTo>
                  <a:lnTo>
                    <a:pt x="4356" y="1800"/>
                  </a:lnTo>
                  <a:lnTo>
                    <a:pt x="4318" y="1845"/>
                  </a:lnTo>
                  <a:lnTo>
                    <a:pt x="4272" y="1883"/>
                  </a:lnTo>
                  <a:lnTo>
                    <a:pt x="4224" y="1915"/>
                  </a:lnTo>
                  <a:lnTo>
                    <a:pt x="4171" y="1941"/>
                  </a:lnTo>
                  <a:lnTo>
                    <a:pt x="4116" y="1958"/>
                  </a:lnTo>
                  <a:lnTo>
                    <a:pt x="4056" y="1971"/>
                  </a:lnTo>
                  <a:lnTo>
                    <a:pt x="3997" y="1974"/>
                  </a:lnTo>
                  <a:lnTo>
                    <a:pt x="1709" y="1974"/>
                  </a:lnTo>
                  <a:lnTo>
                    <a:pt x="1650" y="1971"/>
                  </a:lnTo>
                  <a:lnTo>
                    <a:pt x="1591" y="1958"/>
                  </a:lnTo>
                  <a:lnTo>
                    <a:pt x="1535" y="1941"/>
                  </a:lnTo>
                  <a:lnTo>
                    <a:pt x="1483" y="1915"/>
                  </a:lnTo>
                  <a:lnTo>
                    <a:pt x="1434" y="1883"/>
                  </a:lnTo>
                  <a:lnTo>
                    <a:pt x="1391" y="1845"/>
                  </a:lnTo>
                  <a:lnTo>
                    <a:pt x="1351" y="1800"/>
                  </a:lnTo>
                  <a:lnTo>
                    <a:pt x="1316" y="1751"/>
                  </a:lnTo>
                  <a:lnTo>
                    <a:pt x="1316" y="1751"/>
                  </a:lnTo>
                  <a:lnTo>
                    <a:pt x="1283" y="1702"/>
                  </a:lnTo>
                  <a:lnTo>
                    <a:pt x="1243" y="1657"/>
                  </a:lnTo>
                  <a:lnTo>
                    <a:pt x="1197" y="1620"/>
                  </a:lnTo>
                  <a:lnTo>
                    <a:pt x="1148" y="1587"/>
                  </a:lnTo>
                  <a:lnTo>
                    <a:pt x="1096" y="1561"/>
                  </a:lnTo>
                  <a:lnTo>
                    <a:pt x="1040" y="1544"/>
                  </a:lnTo>
                  <a:lnTo>
                    <a:pt x="983" y="1532"/>
                  </a:lnTo>
                  <a:lnTo>
                    <a:pt x="922" y="1528"/>
                  </a:lnTo>
                  <a:lnTo>
                    <a:pt x="0" y="152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48100">
                  <a:srgbClr val="0A4398"/>
                </a:gs>
                <a:gs pos="0">
                  <a:srgbClr val="00B0F0"/>
                </a:gs>
                <a:gs pos="10000">
                  <a:srgbClr val="0070C0"/>
                </a:gs>
                <a:gs pos="90000">
                  <a:srgbClr val="0070C0"/>
                </a:gs>
                <a:gs pos="100000">
                  <a:srgbClr val="00A4E7"/>
                </a:gs>
              </a:gsLst>
              <a:lin ang="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 marL="0" marR="0" lvl="0" indent="0" algn="l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10250" y="4239289"/>
            <a:ext cx="6413368" cy="353274"/>
            <a:chOff x="2855641" y="3906082"/>
            <a:chExt cx="6413368" cy="353274"/>
          </a:xfrm>
        </p:grpSpPr>
        <p:sp>
          <p:nvSpPr>
            <p:cNvPr id="7" name="TextBox 84"/>
            <p:cNvSpPr txBox="1"/>
            <p:nvPr/>
          </p:nvSpPr>
          <p:spPr>
            <a:xfrm>
              <a:off x="4586682" y="3906082"/>
              <a:ext cx="3045466" cy="353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685800"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吉管良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algn="ctr" defTabSz="685800"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2855641" y="4134841"/>
              <a:ext cx="1444816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0A4398"/>
                  </a:gs>
                  <a:gs pos="100000">
                    <a:srgbClr val="0A4398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7824193" y="4134841"/>
              <a:ext cx="1444816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0A4398"/>
                  </a:gs>
                  <a:gs pos="100000">
                    <a:srgbClr val="0A4398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910918" y="2816180"/>
            <a:ext cx="84946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山东大学集群用户使用培训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817"/>
          <a:stretch>
            <a:fillRect/>
          </a:stretch>
        </p:blipFill>
        <p:spPr>
          <a:xfrm>
            <a:off x="-1058" y="6106947"/>
            <a:ext cx="12192000" cy="8839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t="48950" r="17852" b="46324"/>
          <a:stretch>
            <a:fillRect/>
          </a:stretch>
        </p:blipFill>
        <p:spPr>
          <a:xfrm>
            <a:off x="919308" y="3689346"/>
            <a:ext cx="10369673" cy="28803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330359" y="4869475"/>
            <a:ext cx="3420380" cy="431733"/>
          </a:xfrm>
          <a:prstGeom prst="rect">
            <a:avLst/>
          </a:prstGeom>
          <a:gradFill>
            <a:gsLst>
              <a:gs pos="32000">
                <a:srgbClr val="09459A"/>
              </a:gs>
              <a:gs pos="0">
                <a:srgbClr val="0088D2">
                  <a:alpha val="0"/>
                </a:srgbClr>
              </a:gs>
              <a:gs pos="100000">
                <a:srgbClr val="0085D0">
                  <a:alpha val="0"/>
                </a:srgbClr>
              </a:gs>
              <a:gs pos="71000">
                <a:srgbClr val="09459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84"/>
          <p:cNvSpPr txBox="1"/>
          <p:nvPr/>
        </p:nvSpPr>
        <p:spPr>
          <a:xfrm>
            <a:off x="5591944" y="5519230"/>
            <a:ext cx="131843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2023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-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588019" y="486670"/>
            <a:ext cx="2833043" cy="1498083"/>
            <a:chOff x="4588019" y="486670"/>
            <a:chExt cx="2833043" cy="149808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062" b="2045"/>
            <a:stretch>
              <a:fillRect/>
            </a:stretch>
          </p:blipFill>
          <p:spPr>
            <a:xfrm>
              <a:off x="4588019" y="519205"/>
              <a:ext cx="2833043" cy="1465548"/>
            </a:xfrm>
            <a:custGeom>
              <a:avLst/>
              <a:gdLst>
                <a:gd name="connsiteX0" fmla="*/ 1248868 w 2833043"/>
                <a:gd name="connsiteY0" fmla="*/ 0 h 1465548"/>
                <a:gd name="connsiteX1" fmla="*/ 2833043 w 2833043"/>
                <a:gd name="connsiteY1" fmla="*/ 0 h 1465548"/>
                <a:gd name="connsiteX2" fmla="*/ 2833043 w 2833043"/>
                <a:gd name="connsiteY2" fmla="*/ 1465548 h 1465548"/>
                <a:gd name="connsiteX3" fmla="*/ 0 w 2833043"/>
                <a:gd name="connsiteY3" fmla="*/ 1465548 h 1465548"/>
                <a:gd name="connsiteX4" fmla="*/ 0 w 2833043"/>
                <a:gd name="connsiteY4" fmla="*/ 1157040 h 1465548"/>
                <a:gd name="connsiteX5" fmla="*/ 1248868 w 2833043"/>
                <a:gd name="connsiteY5" fmla="*/ 1157040 h 146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3043" h="1465548">
                  <a:moveTo>
                    <a:pt x="1248868" y="0"/>
                  </a:moveTo>
                  <a:lnTo>
                    <a:pt x="2833043" y="0"/>
                  </a:lnTo>
                  <a:lnTo>
                    <a:pt x="2833043" y="1465548"/>
                  </a:lnTo>
                  <a:lnTo>
                    <a:pt x="0" y="1465548"/>
                  </a:lnTo>
                  <a:lnTo>
                    <a:pt x="0" y="1157040"/>
                  </a:lnTo>
                  <a:lnTo>
                    <a:pt x="1248868" y="1157040"/>
                  </a:lnTo>
                  <a:close/>
                </a:path>
              </a:pathLst>
            </a:cu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712" b="24716"/>
            <a:stretch>
              <a:fillRect/>
            </a:stretch>
          </p:blipFill>
          <p:spPr>
            <a:xfrm>
              <a:off x="4623331" y="486670"/>
              <a:ext cx="1201590" cy="1126353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5203456" y="4896766"/>
            <a:ext cx="1800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+mj-ea"/>
                <a:ea typeface="+mj-ea"/>
              </a:rPr>
              <a:t>LTHPC</a:t>
            </a:r>
            <a:endParaRPr lang="zh-CN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Qos</a:t>
            </a:r>
            <a:r>
              <a:rPr lang="zh-CN" altLang="en-US" dirty="0"/>
              <a:t>设置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954889"/>
            <a:ext cx="1130525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增加用户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add Cluster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add  Account name=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lthpc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Cluster=cluster  </a:t>
            </a: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add user test0803 Account=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lthpc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Cluster=cluster</a:t>
            </a: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所有用户增加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for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in `cat /root/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user.txt`;do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user $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Account=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lthpc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Cluster=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cluster;done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list user </a:t>
            </a: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70BACC-C07E-C060-0605-4BBF5C69FAEE}"/>
              </a:ext>
            </a:extLst>
          </p:cNvPr>
          <p:cNvSpPr txBox="1"/>
          <p:nvPr/>
        </p:nvSpPr>
        <p:spPr>
          <a:xfrm>
            <a:off x="999733" y="3429000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用户默认拥有</a:t>
            </a:r>
            <a:r>
              <a:rPr lang="en-US" altLang="zh-CN" dirty="0"/>
              <a:t>Cpu96,a100g1,nvlinkg8</a:t>
            </a:r>
            <a:r>
              <a:rPr lang="zh-CN" altLang="en-US" dirty="0"/>
              <a:t>等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QOS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12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19561A-3B94-4F51-2223-19A81BC0F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980728"/>
            <a:ext cx="9373908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查看作业使用资源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433980-A1A6-C85B-F8B2-F4C5968E1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8" y="1196752"/>
            <a:ext cx="9361040" cy="53078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079FFE-B3CB-A93C-F288-574277EFA89C}"/>
              </a:ext>
            </a:extLst>
          </p:cNvPr>
          <p:cNvSpPr txBox="1"/>
          <p:nvPr/>
        </p:nvSpPr>
        <p:spPr>
          <a:xfrm>
            <a:off x="862449" y="83068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</a:t>
            </a:r>
            <a:r>
              <a:rPr lang="en-US" altLang="zh-CN" dirty="0"/>
              <a:t>2</a:t>
            </a:r>
            <a:r>
              <a:rPr lang="zh-CN" altLang="en-US" dirty="0"/>
              <a:t>个任务，</a:t>
            </a:r>
            <a:r>
              <a:rPr lang="en-US" altLang="zh-CN" dirty="0"/>
              <a:t>2</a:t>
            </a:r>
            <a:r>
              <a:rPr lang="zh-CN" altLang="en-US" dirty="0"/>
              <a:t>张卡</a:t>
            </a:r>
          </a:p>
        </p:txBody>
      </p:sp>
    </p:spTree>
    <p:extLst>
      <p:ext uri="{BB962C8B-B14F-4D97-AF65-F5344CB8AC3E}">
        <p14:creationId xmlns:p14="http://schemas.microsoft.com/office/powerpoint/2010/main" val="29997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节点查看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2C5587-ED8D-07D5-852F-A9C195952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793832"/>
            <a:ext cx="6795965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F864A6-9160-8EAE-8B6E-0A1CB186D2AE}"/>
              </a:ext>
            </a:extLst>
          </p:cNvPr>
          <p:cNvSpPr/>
          <p:nvPr/>
        </p:nvSpPr>
        <p:spPr>
          <a:xfrm>
            <a:off x="4007768" y="2708920"/>
            <a:ext cx="3600400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17.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gpus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-per-task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提交作业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95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1412776"/>
            <a:ext cx="1000911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vim a100.sbatch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脚本部分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#!/bin/bash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-J  cifar10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作业名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cifar10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–N 1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个节点数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–n 1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指定总任务数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–o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test.out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–e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test.error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指定错误输出文件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=a100g2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a100g2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-p a100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指定队列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gpus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-per-task=100:2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指定每个任务的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，格式：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a100:2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程序部分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cd $SLURM_SUBMIT_DIR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/home/test0803/anaconda3/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envs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/pytorch2.0/bin/python   train_cifar10.py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提交两张</a:t>
            </a:r>
            <a:r>
              <a:rPr lang="en-US" altLang="zh-CN" dirty="0"/>
              <a:t>a100</a:t>
            </a:r>
            <a:r>
              <a:rPr lang="zh-CN" altLang="en-US" dirty="0"/>
              <a:t>脚本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4688B3-36A2-8D69-E052-4E4A480FE473}"/>
              </a:ext>
            </a:extLst>
          </p:cNvPr>
          <p:cNvSpPr txBox="1"/>
          <p:nvPr/>
        </p:nvSpPr>
        <p:spPr>
          <a:xfrm>
            <a:off x="853694" y="908720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备注：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A100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分区默认</a:t>
            </a:r>
            <a:r>
              <a:rPr lang="en-US" altLang="zh-CN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a100g1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，申请使用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a100g2</a:t>
            </a:r>
            <a:endParaRPr lang="zh-CN" altLang="en-US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0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查看作业脚本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8C7830-67D3-486A-748E-A3560F19D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19" y="980728"/>
            <a:ext cx="9217024" cy="227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0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提交作业脚本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5FEF21-B91A-904C-DDC0-17B0AFD2D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908720"/>
            <a:ext cx="9564435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查看作业使用情况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6D516C-C14A-CD9F-2C48-9FC5DF740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227113"/>
            <a:ext cx="7876880" cy="52262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C353D5-29E7-0AAC-7C94-B0049B85A8B5}"/>
              </a:ext>
            </a:extLst>
          </p:cNvPr>
          <p:cNvSpPr txBox="1"/>
          <p:nvPr/>
        </p:nvSpPr>
        <p:spPr>
          <a:xfrm>
            <a:off x="839416" y="789187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scontrol</a:t>
            </a:r>
            <a:r>
              <a:rPr lang="en-US" altLang="zh-CN" dirty="0"/>
              <a:t> show jobs 428      (</a:t>
            </a:r>
            <a:r>
              <a:rPr lang="zh-CN" altLang="en-US" dirty="0"/>
              <a:t>显示</a:t>
            </a:r>
            <a:r>
              <a:rPr lang="en-US" altLang="zh-CN" dirty="0"/>
              <a:t>1</a:t>
            </a:r>
            <a:r>
              <a:rPr lang="zh-CN" altLang="en-US" dirty="0"/>
              <a:t>任务，</a:t>
            </a:r>
            <a:r>
              <a:rPr lang="en-US" altLang="zh-CN" dirty="0"/>
              <a:t>2</a:t>
            </a:r>
            <a:r>
              <a:rPr lang="zh-CN" altLang="en-US" dirty="0"/>
              <a:t>张</a:t>
            </a:r>
            <a:r>
              <a:rPr lang="en-US" altLang="zh-CN" dirty="0"/>
              <a:t>GPU</a:t>
            </a:r>
            <a:r>
              <a:rPr lang="zh-CN" altLang="en-US" dirty="0"/>
              <a:t>卡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2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节点查看结果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5C76A7-8C22-5174-562C-168651E23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836711"/>
            <a:ext cx="7272808" cy="55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3600400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nvlink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76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资源说明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14665E-7862-C45D-BFE0-98CACD76151E}"/>
              </a:ext>
            </a:extLst>
          </p:cNvPr>
          <p:cNvSpPr txBox="1"/>
          <p:nvPr/>
        </p:nvSpPr>
        <p:spPr>
          <a:xfrm>
            <a:off x="822648" y="908720"/>
            <a:ext cx="98098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GRES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Generic Resource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，通用资源。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TRES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Trackable </a:t>
            </a:r>
            <a:r>
              <a:rPr lang="en-US" altLang="zh-CN" b="0" i="0" dirty="0" err="1">
                <a:effectLst/>
                <a:latin typeface="Roboto" panose="02000000000000000000" pitchFamily="2" charset="0"/>
              </a:rPr>
              <a:t>RESources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，可追踪资源。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QOS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Quality of Service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，服务质量，作业优先级。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association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：关联。可利用其实现，如用户的关联不在数据库中，这将阻止用户运行作业。该选项可以阻止用户访问无效账户。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Partition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：队列、分区。用于对计算节点、作业并行规模、作业时长、用户等进行分组管理，以合理分配资源</a:t>
            </a:r>
          </a:p>
        </p:txBody>
      </p:sp>
    </p:spTree>
    <p:extLst>
      <p:ext uri="{BB962C8B-B14F-4D97-AF65-F5344CB8AC3E}">
        <p14:creationId xmlns:p14="http://schemas.microsoft.com/office/powerpoint/2010/main" val="90745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查看作业脚本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3CC5E-EDD0-291A-233D-331D3E7A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95" y="821818"/>
            <a:ext cx="95050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gres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=gpu:a800:1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31E042-0FCA-DFED-7A7F-E3EFC515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412776"/>
            <a:ext cx="95726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提交作业并查看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3CC5E-EDD0-291A-233D-331D3E7A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95" y="821818"/>
            <a:ext cx="95050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batch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pytorch.slurm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C0029B-6A7B-830F-7138-8C2DFEC0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95" y="1282450"/>
            <a:ext cx="105441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3CC5E-EDD0-291A-233D-331D3E7A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95" y="821818"/>
            <a:ext cx="95050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control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show jobs 324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9B73E4-4CFA-A61E-74CB-0D0F1503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94" y="1273818"/>
            <a:ext cx="8313465" cy="53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节点查看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DA8BF2-A260-6013-940A-FE5C95DA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980728"/>
            <a:ext cx="88582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6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3600400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张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nvlink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142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查看作业脚本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3CC5E-EDD0-291A-233D-331D3E7A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95" y="821818"/>
            <a:ext cx="95050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gres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=gpu:a800:4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9DC903-DDFB-E6E0-C700-672E1424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67" y="1204788"/>
            <a:ext cx="90582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5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提交作业并查看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3CC5E-EDD0-291A-233D-331D3E7A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95" y="821818"/>
            <a:ext cx="95050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batch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pytorch.slurm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27485B-48AF-9894-4164-E238513C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12776"/>
            <a:ext cx="9649072" cy="14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6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3CC5E-EDD0-291A-233D-331D3E7A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95" y="821818"/>
            <a:ext cx="95050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control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show jobs 326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A14E6D-37BE-4E48-9B7B-612C421B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269750"/>
            <a:ext cx="8012955" cy="478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节点查看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B0EFCD7-E602-AA25-6B41-04AC8F3B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124744"/>
            <a:ext cx="8724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5B0A396-6EFE-0CA2-412B-CA8253FE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390562"/>
            <a:ext cx="7992888" cy="51347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查看输出文件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C45D2-FA53-BE66-C506-30FE968258E5}"/>
              </a:ext>
            </a:extLst>
          </p:cNvPr>
          <p:cNvSpPr txBox="1"/>
          <p:nvPr/>
        </p:nvSpPr>
        <p:spPr>
          <a:xfrm>
            <a:off x="1055440" y="1052736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tail</a:t>
            </a:r>
            <a:r>
              <a:rPr lang="zh-CN" altLang="en-US" dirty="0"/>
              <a:t> </a:t>
            </a:r>
            <a:r>
              <a:rPr lang="en-US" altLang="zh-CN" dirty="0"/>
              <a:t>–f</a:t>
            </a:r>
            <a:r>
              <a:rPr lang="zh-CN" altLang="en-US" dirty="0"/>
              <a:t>  </a:t>
            </a:r>
            <a:r>
              <a:rPr lang="en-US" altLang="zh-CN" dirty="0"/>
              <a:t>slurm-326.out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5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Cpu</a:t>
            </a:r>
            <a:r>
              <a:rPr lang="zh-CN" altLang="en-US" dirty="0"/>
              <a:t>队列</a:t>
            </a:r>
            <a:r>
              <a:rPr lang="en-US" altLang="zh-CN" dirty="0" err="1"/>
              <a:t>Qos</a:t>
            </a:r>
            <a:r>
              <a:rPr lang="zh-CN" altLang="en-US" dirty="0"/>
              <a:t>设置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908720"/>
            <a:ext cx="770485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cpu96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cpu96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cpu96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GrpTRESPerUser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=96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cpu96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cpu192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cpu192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cpu192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=192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cpu192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cpu288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cpu288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cpu288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=288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cpu288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380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3600400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深度学习框架安装及使用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856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申请节点资源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C45D2-FA53-BE66-C506-30FE968258E5}"/>
              </a:ext>
            </a:extLst>
          </p:cNvPr>
          <p:cNvSpPr txBox="1"/>
          <p:nvPr/>
        </p:nvSpPr>
        <p:spPr>
          <a:xfrm>
            <a:off x="1055440" y="1052736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salloc</a:t>
            </a:r>
            <a:r>
              <a:rPr lang="en-US" altLang="zh-CN" dirty="0"/>
              <a:t> –p debug –</a:t>
            </a:r>
            <a:r>
              <a:rPr lang="en-US" altLang="zh-CN" dirty="0" err="1"/>
              <a:t>qos</a:t>
            </a:r>
            <a:r>
              <a:rPr lang="en-US" altLang="zh-CN" dirty="0"/>
              <a:t>=a100g1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CABE17-7B07-408F-0792-BE51F05A9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56" y="1628325"/>
            <a:ext cx="1005980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4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登录调试节点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C45D2-FA53-BE66-C506-30FE968258E5}"/>
              </a:ext>
            </a:extLst>
          </p:cNvPr>
          <p:cNvSpPr txBox="1"/>
          <p:nvPr/>
        </p:nvSpPr>
        <p:spPr>
          <a:xfrm>
            <a:off x="1060347" y="931536"/>
            <a:ext cx="950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ssh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gnode08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B9F569-9B26-7B89-185A-93103EEBA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47" y="1427610"/>
            <a:ext cx="9799552" cy="20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2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1028873" y="39015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加载</a:t>
            </a:r>
            <a:r>
              <a:rPr lang="en-US" altLang="zh-CN" dirty="0" err="1"/>
              <a:t>conda</a:t>
            </a:r>
            <a:r>
              <a:rPr lang="zh-CN" altLang="en-US" dirty="0"/>
              <a:t>环境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C45D2-FA53-BE66-C506-30FE968258E5}"/>
              </a:ext>
            </a:extLst>
          </p:cNvPr>
          <p:cNvSpPr txBox="1"/>
          <p:nvPr/>
        </p:nvSpPr>
        <p:spPr>
          <a:xfrm>
            <a:off x="1055440" y="1052736"/>
            <a:ext cx="9505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module avail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module load anaconda3/anaconda3_23 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which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conda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B1078F-67DF-1E86-5C4F-A53D1FA7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02" y="2285562"/>
            <a:ext cx="90868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9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创建虚拟环境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C45D2-FA53-BE66-C506-30FE968258E5}"/>
              </a:ext>
            </a:extLst>
          </p:cNvPr>
          <p:cNvSpPr txBox="1"/>
          <p:nvPr/>
        </p:nvSpPr>
        <p:spPr>
          <a:xfrm>
            <a:off x="1055440" y="1052736"/>
            <a:ext cx="9505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</a:t>
            </a:r>
            <a:r>
              <a:rPr lang="zh-CN" altLang="en-US" dirty="0"/>
              <a:t>初始化环境</a:t>
            </a:r>
            <a:r>
              <a:rPr lang="en-US" altLang="zh-CN" dirty="0"/>
              <a:t>(</a:t>
            </a:r>
            <a:r>
              <a:rPr lang="zh-CN" altLang="en-US" dirty="0"/>
              <a:t>第一次需要执行）</a:t>
            </a:r>
            <a:endParaRPr lang="en-US" altLang="zh-CN" dirty="0"/>
          </a:p>
          <a:p>
            <a:r>
              <a:rPr lang="en-US" altLang="zh-CN" dirty="0" err="1"/>
              <a:t>conda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en-US" altLang="zh-CN" dirty="0"/>
              <a:t>   </a:t>
            </a:r>
          </a:p>
          <a:p>
            <a:r>
              <a:rPr lang="en-US" altLang="zh-CN" dirty="0"/>
              <a:t>#</a:t>
            </a:r>
            <a:r>
              <a:rPr lang="zh-CN" altLang="en-US" dirty="0"/>
              <a:t>加载环境</a:t>
            </a:r>
            <a:endParaRPr lang="en-US" altLang="zh-CN" dirty="0"/>
          </a:p>
          <a:p>
            <a:r>
              <a:rPr lang="en-US" altLang="zh-CN" dirty="0"/>
              <a:t>source ~/.</a:t>
            </a:r>
            <a:r>
              <a:rPr lang="en-US" altLang="zh-CN" dirty="0" err="1"/>
              <a:t>bashrc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创建虚拟环境</a:t>
            </a:r>
            <a:endParaRPr lang="en-US" altLang="zh-CN" dirty="0"/>
          </a:p>
          <a:p>
            <a:r>
              <a:rPr lang="en-US" altLang="zh-CN" dirty="0" err="1"/>
              <a:t>conda</a:t>
            </a:r>
            <a:r>
              <a:rPr lang="en-US" altLang="zh-CN" dirty="0"/>
              <a:t>  create –n pytorch1.12  python=3.10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3B8FD0-F2F1-90BF-F3D0-03DAAE45A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784004"/>
            <a:ext cx="8792802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1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查看虚拟环境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C45D2-FA53-BE66-C506-30FE968258E5}"/>
              </a:ext>
            </a:extLst>
          </p:cNvPr>
          <p:cNvSpPr txBox="1"/>
          <p:nvPr/>
        </p:nvSpPr>
        <p:spPr>
          <a:xfrm>
            <a:off x="1055440" y="1052736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conda</a:t>
            </a:r>
            <a:r>
              <a:rPr lang="en-US" altLang="zh-CN" dirty="0"/>
              <a:t>  env list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ECC35C-C05D-20DE-95BA-D2C4D34D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1" y="1432620"/>
            <a:ext cx="9865096" cy="25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激活虚拟环境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C45D2-FA53-BE66-C506-30FE968258E5}"/>
              </a:ext>
            </a:extLst>
          </p:cNvPr>
          <p:cNvSpPr txBox="1"/>
          <p:nvPr/>
        </p:nvSpPr>
        <p:spPr>
          <a:xfrm>
            <a:off x="1055440" y="1052736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conda</a:t>
            </a:r>
            <a:r>
              <a:rPr lang="en-US" altLang="zh-CN" dirty="0"/>
              <a:t> activate pytorch1.12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EEAEDE-07CB-9BC0-4597-41404760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447918"/>
            <a:ext cx="10307954" cy="5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安装深度学习环境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C45D2-FA53-BE66-C506-30FE968258E5}"/>
              </a:ext>
            </a:extLst>
          </p:cNvPr>
          <p:cNvSpPr txBox="1"/>
          <p:nvPr/>
        </p:nvSpPr>
        <p:spPr>
          <a:xfrm>
            <a:off x="1040559" y="1039291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pip install torch==1.13.0+cu117 </a:t>
            </a:r>
            <a:r>
              <a:rPr lang="en-US" altLang="zh-CN" dirty="0" err="1"/>
              <a:t>torchvision</a:t>
            </a:r>
            <a:r>
              <a:rPr lang="en-US" altLang="zh-CN" dirty="0"/>
              <a:t>==0.14.0+cu117 </a:t>
            </a:r>
            <a:r>
              <a:rPr lang="en-US" altLang="zh-CN" dirty="0" err="1"/>
              <a:t>torchaudio</a:t>
            </a:r>
            <a:r>
              <a:rPr lang="en-US" altLang="zh-CN" dirty="0"/>
              <a:t>==0.13.0 –extra-index-</a:t>
            </a:r>
            <a:r>
              <a:rPr lang="en-US" altLang="zh-CN" dirty="0" err="1"/>
              <a:t>url</a:t>
            </a:r>
            <a:r>
              <a:rPr lang="en-US" altLang="zh-CN" dirty="0"/>
              <a:t> https://download.pytorch.org/whl/cu117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C16815-C618-EC33-BC94-4DE70CC0C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59" y="1612341"/>
            <a:ext cx="8983329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25247" y="35139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查看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pytorch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A36B3C-0CB8-15BE-5139-8D97290CCDB7}"/>
              </a:ext>
            </a:extLst>
          </p:cNvPr>
          <p:cNvSpPr txBox="1"/>
          <p:nvPr/>
        </p:nvSpPr>
        <p:spPr>
          <a:xfrm>
            <a:off x="839416" y="847300"/>
            <a:ext cx="9505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pip list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EDB706-DDD3-D9C8-DAEA-3BDE48B8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373986"/>
            <a:ext cx="7776864" cy="48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332656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修改算例提交脚本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A36B3C-0CB8-15BE-5139-8D97290CCDB7}"/>
              </a:ext>
            </a:extLst>
          </p:cNvPr>
          <p:cNvSpPr txBox="1"/>
          <p:nvPr/>
        </p:nvSpPr>
        <p:spPr>
          <a:xfrm>
            <a:off x="839416" y="897010"/>
            <a:ext cx="9505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修改分区为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修改脚本里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路径为虚拟环境的路径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118A4A-D18F-33A8-2D72-C6595B468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58" y="1769140"/>
            <a:ext cx="10202822" cy="27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Cpu</a:t>
            </a:r>
            <a:r>
              <a:rPr lang="zh-CN" altLang="en-US" dirty="0"/>
              <a:t>队列</a:t>
            </a:r>
            <a:r>
              <a:rPr lang="en-US" altLang="zh-CN" dirty="0" err="1"/>
              <a:t>Qos</a:t>
            </a:r>
            <a:r>
              <a:rPr lang="zh-CN" altLang="en-US" dirty="0"/>
              <a:t>设置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908720"/>
            <a:ext cx="770485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cpu384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cpu384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cpu384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=384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cpu384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cpu480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cpu480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cpu480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=480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cpu480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cpu576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cpu576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cpu576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=576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cpu576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762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5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767408" y="332656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提交算例脚本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A36B3C-0CB8-15BE-5139-8D97290CCDB7}"/>
              </a:ext>
            </a:extLst>
          </p:cNvPr>
          <p:cNvSpPr txBox="1"/>
          <p:nvPr/>
        </p:nvSpPr>
        <p:spPr>
          <a:xfrm>
            <a:off x="1055440" y="1052736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sbatch</a:t>
            </a:r>
            <a:r>
              <a:rPr lang="en-US" altLang="zh-CN" dirty="0"/>
              <a:t> yolov5_1.sbatch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7882DA-B6A8-E77F-0832-148617451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474822"/>
            <a:ext cx="1017412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7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查看作业状态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A36B3C-0CB8-15BE-5139-8D97290CCDB7}"/>
              </a:ext>
            </a:extLst>
          </p:cNvPr>
          <p:cNvSpPr txBox="1"/>
          <p:nvPr/>
        </p:nvSpPr>
        <p:spPr>
          <a:xfrm>
            <a:off x="1055440" y="1052736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squeue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5ED7ED-93C0-F83E-1708-87DED2779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72" y="1422068"/>
            <a:ext cx="9897856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6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查看作业结果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A36B3C-0CB8-15BE-5139-8D97290CCDB7}"/>
              </a:ext>
            </a:extLst>
          </p:cNvPr>
          <p:cNvSpPr txBox="1"/>
          <p:nvPr/>
        </p:nvSpPr>
        <p:spPr>
          <a:xfrm>
            <a:off x="1055440" y="1052736"/>
            <a:ext cx="950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tail –f slurm-750.out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B7DF37-FCB9-6CD1-379E-B911DBD7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444058"/>
            <a:ext cx="8246170" cy="47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8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3600400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21.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节点状态异常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9937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节点状态异常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54AD13-8CC7-B414-F351-19623911B594}"/>
              </a:ext>
            </a:extLst>
          </p:cNvPr>
          <p:cNvSpPr txBox="1"/>
          <p:nvPr/>
        </p:nvSpPr>
        <p:spPr>
          <a:xfrm>
            <a:off x="1055440" y="112474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squeue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A0EC4D-884D-15E0-2312-AC9972E29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628801"/>
            <a:ext cx="9937104" cy="9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9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手动修复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54AD13-8CC7-B414-F351-19623911B594}"/>
              </a:ext>
            </a:extLst>
          </p:cNvPr>
          <p:cNvSpPr txBox="1"/>
          <p:nvPr/>
        </p:nvSpPr>
        <p:spPr>
          <a:xfrm>
            <a:off x="1055440" y="112474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scontrol</a:t>
            </a:r>
            <a:r>
              <a:rPr lang="en-US" altLang="zh-CN" dirty="0"/>
              <a:t> update </a:t>
            </a:r>
            <a:r>
              <a:rPr lang="en-US" altLang="zh-CN" dirty="0" err="1"/>
              <a:t>NodeName</a:t>
            </a:r>
            <a:r>
              <a:rPr lang="en-US" altLang="zh-CN" dirty="0"/>
              <a:t>=gnode09  State=down Reason=</a:t>
            </a:r>
            <a:r>
              <a:rPr lang="en-US" altLang="zh-CN" dirty="0" err="1"/>
              <a:t>hung_proc</a:t>
            </a:r>
            <a:endParaRPr lang="en-US" altLang="zh-CN" dirty="0"/>
          </a:p>
          <a:p>
            <a:r>
              <a:rPr lang="en-US" altLang="zh-CN" dirty="0" err="1"/>
              <a:t>scontrol</a:t>
            </a:r>
            <a:r>
              <a:rPr lang="en-US" altLang="zh-CN" dirty="0"/>
              <a:t>  update </a:t>
            </a:r>
            <a:r>
              <a:rPr lang="en-US" altLang="zh-CN" dirty="0" err="1"/>
              <a:t>NodeName</a:t>
            </a:r>
            <a:r>
              <a:rPr lang="en-US" altLang="zh-CN" dirty="0"/>
              <a:t>=gnode09  State=resume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3600400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22.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Gcc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065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8B8760-6EEB-03EB-0586-FE109402F444}"/>
              </a:ext>
            </a:extLst>
          </p:cNvPr>
          <p:cNvSpPr txBox="1"/>
          <p:nvPr/>
        </p:nvSpPr>
        <p:spPr>
          <a:xfrm>
            <a:off x="839416" y="466241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Gcc9.3/gcc8.4</a:t>
            </a:r>
            <a:r>
              <a:rPr lang="zh-CN" altLang="en-US" dirty="0"/>
              <a:t>使用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54AD13-8CC7-B414-F351-19623911B594}"/>
              </a:ext>
            </a:extLst>
          </p:cNvPr>
          <p:cNvSpPr txBox="1"/>
          <p:nvPr/>
        </p:nvSpPr>
        <p:spPr>
          <a:xfrm>
            <a:off x="1055440" y="1124744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系统默认版本是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4.8.5,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使用高版本的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GCC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，请使用如下命令加载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查看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gcc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module avail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gcc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module load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gcc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/gcc9.3.0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查看已加载的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GCC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module  list</a:t>
            </a: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卸载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GCC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module unload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gcc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/gcc9.3.0  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1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2814"/>
            <a:ext cx="12207113" cy="2279679"/>
            <a:chOff x="0" y="-2814"/>
            <a:chExt cx="12207113" cy="2784114"/>
          </a:xfrm>
        </p:grpSpPr>
        <p:sp>
          <p:nvSpPr>
            <p:cNvPr id="3" name="Rectangle 6"/>
            <p:cNvSpPr>
              <a:spLocks noChangeArrowheads="1"/>
            </p:cNvSpPr>
            <p:nvPr/>
          </p:nvSpPr>
          <p:spPr bwMode="auto">
            <a:xfrm>
              <a:off x="0" y="-268"/>
              <a:ext cx="12192000" cy="23978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noFill/>
              <a:prstDash val="solid"/>
              <a:miter lim="800000"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 marL="0" marR="0" lvl="0" indent="0" algn="l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0" y="-2814"/>
              <a:ext cx="12207113" cy="2784114"/>
            </a:xfrm>
            <a:custGeom>
              <a:avLst/>
              <a:gdLst>
                <a:gd name="T0" fmla="*/ 0 w 5706"/>
                <a:gd name="T1" fmla="*/ 0 h 1974"/>
                <a:gd name="T2" fmla="*/ 5706 w 5706"/>
                <a:gd name="T3" fmla="*/ 0 h 1974"/>
                <a:gd name="T4" fmla="*/ 5706 w 5706"/>
                <a:gd name="T5" fmla="*/ 1528 h 1974"/>
                <a:gd name="T6" fmla="*/ 4785 w 5706"/>
                <a:gd name="T7" fmla="*/ 1528 h 1974"/>
                <a:gd name="T8" fmla="*/ 4724 w 5706"/>
                <a:gd name="T9" fmla="*/ 1532 h 1974"/>
                <a:gd name="T10" fmla="*/ 4666 w 5706"/>
                <a:gd name="T11" fmla="*/ 1544 h 1974"/>
                <a:gd name="T12" fmla="*/ 4611 w 5706"/>
                <a:gd name="T13" fmla="*/ 1561 h 1974"/>
                <a:gd name="T14" fmla="*/ 4558 w 5706"/>
                <a:gd name="T15" fmla="*/ 1587 h 1974"/>
                <a:gd name="T16" fmla="*/ 4509 w 5706"/>
                <a:gd name="T17" fmla="*/ 1620 h 1974"/>
                <a:gd name="T18" fmla="*/ 4464 w 5706"/>
                <a:gd name="T19" fmla="*/ 1657 h 1974"/>
                <a:gd name="T20" fmla="*/ 4424 w 5706"/>
                <a:gd name="T21" fmla="*/ 1702 h 1974"/>
                <a:gd name="T22" fmla="*/ 4391 w 5706"/>
                <a:gd name="T23" fmla="*/ 1751 h 1974"/>
                <a:gd name="T24" fmla="*/ 4391 w 5706"/>
                <a:gd name="T25" fmla="*/ 1751 h 1974"/>
                <a:gd name="T26" fmla="*/ 4356 w 5706"/>
                <a:gd name="T27" fmla="*/ 1800 h 1974"/>
                <a:gd name="T28" fmla="*/ 4318 w 5706"/>
                <a:gd name="T29" fmla="*/ 1845 h 1974"/>
                <a:gd name="T30" fmla="*/ 4272 w 5706"/>
                <a:gd name="T31" fmla="*/ 1883 h 1974"/>
                <a:gd name="T32" fmla="*/ 4224 w 5706"/>
                <a:gd name="T33" fmla="*/ 1915 h 1974"/>
                <a:gd name="T34" fmla="*/ 4171 w 5706"/>
                <a:gd name="T35" fmla="*/ 1941 h 1974"/>
                <a:gd name="T36" fmla="*/ 4116 w 5706"/>
                <a:gd name="T37" fmla="*/ 1958 h 1974"/>
                <a:gd name="T38" fmla="*/ 4056 w 5706"/>
                <a:gd name="T39" fmla="*/ 1971 h 1974"/>
                <a:gd name="T40" fmla="*/ 3997 w 5706"/>
                <a:gd name="T41" fmla="*/ 1974 h 1974"/>
                <a:gd name="T42" fmla="*/ 1709 w 5706"/>
                <a:gd name="T43" fmla="*/ 1974 h 1974"/>
                <a:gd name="T44" fmla="*/ 1650 w 5706"/>
                <a:gd name="T45" fmla="*/ 1971 h 1974"/>
                <a:gd name="T46" fmla="*/ 1591 w 5706"/>
                <a:gd name="T47" fmla="*/ 1958 h 1974"/>
                <a:gd name="T48" fmla="*/ 1535 w 5706"/>
                <a:gd name="T49" fmla="*/ 1941 h 1974"/>
                <a:gd name="T50" fmla="*/ 1483 w 5706"/>
                <a:gd name="T51" fmla="*/ 1915 h 1974"/>
                <a:gd name="T52" fmla="*/ 1434 w 5706"/>
                <a:gd name="T53" fmla="*/ 1883 h 1974"/>
                <a:gd name="T54" fmla="*/ 1391 w 5706"/>
                <a:gd name="T55" fmla="*/ 1845 h 1974"/>
                <a:gd name="T56" fmla="*/ 1351 w 5706"/>
                <a:gd name="T57" fmla="*/ 1800 h 1974"/>
                <a:gd name="T58" fmla="*/ 1316 w 5706"/>
                <a:gd name="T59" fmla="*/ 1751 h 1974"/>
                <a:gd name="T60" fmla="*/ 1316 w 5706"/>
                <a:gd name="T61" fmla="*/ 1751 h 1974"/>
                <a:gd name="T62" fmla="*/ 1283 w 5706"/>
                <a:gd name="T63" fmla="*/ 1702 h 1974"/>
                <a:gd name="T64" fmla="*/ 1243 w 5706"/>
                <a:gd name="T65" fmla="*/ 1657 h 1974"/>
                <a:gd name="T66" fmla="*/ 1197 w 5706"/>
                <a:gd name="T67" fmla="*/ 1620 h 1974"/>
                <a:gd name="T68" fmla="*/ 1148 w 5706"/>
                <a:gd name="T69" fmla="*/ 1587 h 1974"/>
                <a:gd name="T70" fmla="*/ 1096 w 5706"/>
                <a:gd name="T71" fmla="*/ 1561 h 1974"/>
                <a:gd name="T72" fmla="*/ 1040 w 5706"/>
                <a:gd name="T73" fmla="*/ 1544 h 1974"/>
                <a:gd name="T74" fmla="*/ 983 w 5706"/>
                <a:gd name="T75" fmla="*/ 1532 h 1974"/>
                <a:gd name="T76" fmla="*/ 922 w 5706"/>
                <a:gd name="T77" fmla="*/ 1528 h 1974"/>
                <a:gd name="T78" fmla="*/ 0 w 5706"/>
                <a:gd name="T79" fmla="*/ 1528 h 1974"/>
                <a:gd name="T80" fmla="*/ 0 w 5706"/>
                <a:gd name="T81" fmla="*/ 0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06" h="1974">
                  <a:moveTo>
                    <a:pt x="0" y="0"/>
                  </a:moveTo>
                  <a:lnTo>
                    <a:pt x="5706" y="0"/>
                  </a:lnTo>
                  <a:lnTo>
                    <a:pt x="5706" y="1528"/>
                  </a:lnTo>
                  <a:lnTo>
                    <a:pt x="4785" y="1528"/>
                  </a:lnTo>
                  <a:lnTo>
                    <a:pt x="4724" y="1532"/>
                  </a:lnTo>
                  <a:lnTo>
                    <a:pt x="4666" y="1544"/>
                  </a:lnTo>
                  <a:lnTo>
                    <a:pt x="4611" y="1561"/>
                  </a:lnTo>
                  <a:lnTo>
                    <a:pt x="4558" y="1587"/>
                  </a:lnTo>
                  <a:lnTo>
                    <a:pt x="4509" y="1620"/>
                  </a:lnTo>
                  <a:lnTo>
                    <a:pt x="4464" y="1657"/>
                  </a:lnTo>
                  <a:lnTo>
                    <a:pt x="4424" y="1702"/>
                  </a:lnTo>
                  <a:lnTo>
                    <a:pt x="4391" y="1751"/>
                  </a:lnTo>
                  <a:lnTo>
                    <a:pt x="4391" y="1751"/>
                  </a:lnTo>
                  <a:lnTo>
                    <a:pt x="4356" y="1800"/>
                  </a:lnTo>
                  <a:lnTo>
                    <a:pt x="4318" y="1845"/>
                  </a:lnTo>
                  <a:lnTo>
                    <a:pt x="4272" y="1883"/>
                  </a:lnTo>
                  <a:lnTo>
                    <a:pt x="4224" y="1915"/>
                  </a:lnTo>
                  <a:lnTo>
                    <a:pt x="4171" y="1941"/>
                  </a:lnTo>
                  <a:lnTo>
                    <a:pt x="4116" y="1958"/>
                  </a:lnTo>
                  <a:lnTo>
                    <a:pt x="4056" y="1971"/>
                  </a:lnTo>
                  <a:lnTo>
                    <a:pt x="3997" y="1974"/>
                  </a:lnTo>
                  <a:lnTo>
                    <a:pt x="1709" y="1974"/>
                  </a:lnTo>
                  <a:lnTo>
                    <a:pt x="1650" y="1971"/>
                  </a:lnTo>
                  <a:lnTo>
                    <a:pt x="1591" y="1958"/>
                  </a:lnTo>
                  <a:lnTo>
                    <a:pt x="1535" y="1941"/>
                  </a:lnTo>
                  <a:lnTo>
                    <a:pt x="1483" y="1915"/>
                  </a:lnTo>
                  <a:lnTo>
                    <a:pt x="1434" y="1883"/>
                  </a:lnTo>
                  <a:lnTo>
                    <a:pt x="1391" y="1845"/>
                  </a:lnTo>
                  <a:lnTo>
                    <a:pt x="1351" y="1800"/>
                  </a:lnTo>
                  <a:lnTo>
                    <a:pt x="1316" y="1751"/>
                  </a:lnTo>
                  <a:lnTo>
                    <a:pt x="1316" y="1751"/>
                  </a:lnTo>
                  <a:lnTo>
                    <a:pt x="1283" y="1702"/>
                  </a:lnTo>
                  <a:lnTo>
                    <a:pt x="1243" y="1657"/>
                  </a:lnTo>
                  <a:lnTo>
                    <a:pt x="1197" y="1620"/>
                  </a:lnTo>
                  <a:lnTo>
                    <a:pt x="1148" y="1587"/>
                  </a:lnTo>
                  <a:lnTo>
                    <a:pt x="1096" y="1561"/>
                  </a:lnTo>
                  <a:lnTo>
                    <a:pt x="1040" y="1544"/>
                  </a:lnTo>
                  <a:lnTo>
                    <a:pt x="983" y="1532"/>
                  </a:lnTo>
                  <a:lnTo>
                    <a:pt x="922" y="1528"/>
                  </a:lnTo>
                  <a:lnTo>
                    <a:pt x="0" y="152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48100">
                  <a:srgbClr val="0A4398"/>
                </a:gs>
                <a:gs pos="0">
                  <a:srgbClr val="00B0F0"/>
                </a:gs>
                <a:gs pos="10000">
                  <a:srgbClr val="0070C0"/>
                </a:gs>
                <a:gs pos="90000">
                  <a:srgbClr val="0070C0"/>
                </a:gs>
                <a:gs pos="100000">
                  <a:srgbClr val="00A4E7"/>
                </a:gs>
              </a:gsLst>
              <a:lin ang="0" scaled="1"/>
              <a:tileRect/>
            </a:gradFill>
            <a:ln w="0">
              <a:noFill/>
              <a:prstDash val="solid"/>
              <a:round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 marL="0" marR="0" lvl="0" indent="0" algn="l" defTabSz="8667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15867" y="3918573"/>
            <a:ext cx="6413368" cy="368300"/>
            <a:chOff x="2855641" y="3969866"/>
            <a:chExt cx="6413368" cy="368300"/>
          </a:xfrm>
        </p:grpSpPr>
        <p:sp>
          <p:nvSpPr>
            <p:cNvPr id="7" name="TextBox 84"/>
            <p:cNvSpPr txBox="1"/>
            <p:nvPr/>
          </p:nvSpPr>
          <p:spPr>
            <a:xfrm>
              <a:off x="4623332" y="3969866"/>
              <a:ext cx="323465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2855641" y="4134841"/>
              <a:ext cx="1444816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0A4398"/>
                  </a:gs>
                  <a:gs pos="100000">
                    <a:srgbClr val="0A4398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7824193" y="4134841"/>
              <a:ext cx="1444816" cy="0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0A4398"/>
                  </a:gs>
                  <a:gs pos="100000">
                    <a:srgbClr val="0A4398">
                      <a:alpha val="0"/>
                    </a:srgb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3784998" y="2450095"/>
            <a:ext cx="422423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T</a:t>
            </a:r>
            <a:r>
              <a:rPr lang="zh-CN" altLang="en-US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 </a:t>
            </a:r>
            <a:r>
              <a:rPr lang="en-US" altLang="zh-CN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H</a:t>
            </a:r>
            <a:r>
              <a:rPr lang="zh-CN" altLang="en-US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 </a:t>
            </a:r>
            <a:r>
              <a:rPr lang="en-US" altLang="zh-CN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A</a:t>
            </a:r>
            <a:r>
              <a:rPr lang="zh-CN" altLang="en-US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 </a:t>
            </a:r>
            <a:r>
              <a:rPr lang="en-US" altLang="zh-CN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N</a:t>
            </a:r>
            <a:r>
              <a:rPr lang="zh-CN" altLang="en-US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 </a:t>
            </a:r>
            <a:r>
              <a:rPr lang="en-US" altLang="zh-CN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K</a:t>
            </a:r>
            <a:r>
              <a:rPr lang="zh-CN" altLang="en-US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 </a:t>
            </a:r>
            <a:r>
              <a:rPr lang="en-US" altLang="zh-CN" sz="5400" b="1" kern="100" dirty="0">
                <a:solidFill>
                  <a:srgbClr val="000000">
                    <a:lumMod val="85000"/>
                    <a:lumOff val="15000"/>
                  </a:srgbClr>
                </a:solidFill>
                <a:latin typeface="本墨绪圆" panose="02000000000000000000" charset="-122"/>
                <a:ea typeface="本墨绪圆" panose="02000000000000000000" charset="-122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5400" b="1" i="0" u="none" strike="noStrike" kern="1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本墨绪圆" panose="02000000000000000000" charset="-122"/>
              <a:ea typeface="本墨绪圆" panose="02000000000000000000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5400" b="1" kern="100" dirty="0">
              <a:solidFill>
                <a:srgbClr val="000000">
                  <a:lumMod val="85000"/>
                  <a:lumOff val="15000"/>
                </a:srgbClr>
              </a:solidFill>
              <a:latin typeface="本墨绪圆" panose="02000000000000000000" charset="-122"/>
              <a:ea typeface="本墨绪圆" panose="020000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本墨绪圆" panose="02000000000000000000" charset="-122"/>
                <a:ea typeface="本墨绪圆" panose="02000000000000000000" charset="-122"/>
                <a:cs typeface="+mn-cs"/>
              </a:rPr>
              <a:t>END</a:t>
            </a:r>
            <a:endParaRPr kumimoji="0" lang="zh-CN" altLang="zh-CN" sz="5400" b="1" i="0" u="none" strike="noStrike" kern="1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本墨绪圆" panose="02000000000000000000" charset="-122"/>
              <a:ea typeface="本墨绪圆" panose="02000000000000000000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817"/>
          <a:stretch>
            <a:fillRect/>
          </a:stretch>
        </p:blipFill>
        <p:spPr>
          <a:xfrm>
            <a:off x="-1058" y="6054395"/>
            <a:ext cx="12192000" cy="8839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t="48950" r="17852" b="46324"/>
          <a:stretch>
            <a:fillRect/>
          </a:stretch>
        </p:blipFill>
        <p:spPr>
          <a:xfrm>
            <a:off x="2627835" y="3394381"/>
            <a:ext cx="6701400" cy="28803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464881" y="3918573"/>
            <a:ext cx="3420380" cy="431733"/>
          </a:xfrm>
          <a:prstGeom prst="rect">
            <a:avLst/>
          </a:prstGeom>
          <a:gradFill>
            <a:gsLst>
              <a:gs pos="32000">
                <a:srgbClr val="09459A"/>
              </a:gs>
              <a:gs pos="0">
                <a:srgbClr val="0088D2">
                  <a:alpha val="0"/>
                </a:srgbClr>
              </a:gs>
              <a:gs pos="100000">
                <a:srgbClr val="0085D0">
                  <a:alpha val="0"/>
                </a:srgbClr>
              </a:gs>
              <a:gs pos="71000">
                <a:srgbClr val="09459A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88019" y="486670"/>
            <a:ext cx="2833043" cy="1498083"/>
            <a:chOff x="4588019" y="486670"/>
            <a:chExt cx="2833043" cy="149808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712" b="24716"/>
            <a:stretch>
              <a:fillRect/>
            </a:stretch>
          </p:blipFill>
          <p:spPr>
            <a:xfrm>
              <a:off x="4623331" y="486670"/>
              <a:ext cx="1201590" cy="1126353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062" b="2045"/>
            <a:stretch>
              <a:fillRect/>
            </a:stretch>
          </p:blipFill>
          <p:spPr>
            <a:xfrm>
              <a:off x="4588019" y="519205"/>
              <a:ext cx="2833043" cy="1465548"/>
            </a:xfrm>
            <a:custGeom>
              <a:avLst/>
              <a:gdLst>
                <a:gd name="connsiteX0" fmla="*/ 1248868 w 2833043"/>
                <a:gd name="connsiteY0" fmla="*/ 0 h 1465548"/>
                <a:gd name="connsiteX1" fmla="*/ 2833043 w 2833043"/>
                <a:gd name="connsiteY1" fmla="*/ 0 h 1465548"/>
                <a:gd name="connsiteX2" fmla="*/ 2833043 w 2833043"/>
                <a:gd name="connsiteY2" fmla="*/ 1465548 h 1465548"/>
                <a:gd name="connsiteX3" fmla="*/ 0 w 2833043"/>
                <a:gd name="connsiteY3" fmla="*/ 1465548 h 1465548"/>
                <a:gd name="connsiteX4" fmla="*/ 0 w 2833043"/>
                <a:gd name="connsiteY4" fmla="*/ 1157040 h 1465548"/>
                <a:gd name="connsiteX5" fmla="*/ 1248868 w 2833043"/>
                <a:gd name="connsiteY5" fmla="*/ 1157040 h 146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3043" h="1465548">
                  <a:moveTo>
                    <a:pt x="1248868" y="0"/>
                  </a:moveTo>
                  <a:lnTo>
                    <a:pt x="2833043" y="0"/>
                  </a:lnTo>
                  <a:lnTo>
                    <a:pt x="2833043" y="1465548"/>
                  </a:lnTo>
                  <a:lnTo>
                    <a:pt x="0" y="1465548"/>
                  </a:lnTo>
                  <a:lnTo>
                    <a:pt x="0" y="1157040"/>
                  </a:lnTo>
                  <a:lnTo>
                    <a:pt x="1248868" y="115704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effectLst/>
                <a:latin typeface="Roboto" panose="02000000000000000000" pitchFamily="2" charset="0"/>
              </a:rPr>
              <a:t>GrpTRES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= 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：在给定的任意时间，能从关联及其子项或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QOS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运行作业的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TRES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总数。如达到该限制，新作业将处于排队状态，仅当资源被从该组释放时才能开始运行。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algn="l"/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effectLst/>
                <a:latin typeface="Roboto" panose="02000000000000000000" pitchFamily="2" charset="0"/>
              </a:rPr>
              <a:t>GrpSubmitJobs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= 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：在给定的任意时间，能从关联及其子项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QOS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中提交到系统中的作业总数。如达到该限制，提交新作业将被拒绝，仅当之前作业结束时才能提交。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 err="1">
                <a:latin typeface="Roboto" panose="02000000000000000000" pitchFamily="2" charset="0"/>
              </a:rPr>
              <a:t>MaxTRESPerUser</a:t>
            </a:r>
            <a:r>
              <a:rPr lang="en-US" altLang="zh-CN" dirty="0">
                <a:latin typeface="Roboto" panose="02000000000000000000" pitchFamily="2" charset="0"/>
              </a:rPr>
              <a:t> = </a:t>
            </a:r>
            <a:r>
              <a:rPr lang="zh-CN" altLang="en-US" dirty="0">
                <a:latin typeface="Roboto" panose="02000000000000000000" pitchFamily="2" charset="0"/>
              </a:rPr>
              <a:t>每个用户能同时分配的最大</a:t>
            </a:r>
            <a:r>
              <a:rPr lang="en-US" altLang="zh-CN" dirty="0">
                <a:latin typeface="Roboto" panose="02000000000000000000" pitchFamily="2" charset="0"/>
              </a:rPr>
              <a:t>TRES</a:t>
            </a:r>
            <a:r>
              <a:rPr lang="zh-CN" altLang="en-US" dirty="0">
                <a:latin typeface="Roboto" panose="02000000000000000000" pitchFamily="2" charset="0"/>
              </a:rPr>
              <a:t>数。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Roboto" panose="02000000000000000000" pitchFamily="2" charset="0"/>
              </a:rPr>
              <a:t>当给一个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QOS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赋予限制以用于队列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QOS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，请务必注意这些限制是在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QOS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层级，而不是对每个队列层级单独实行的。例如，某个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QOS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具有 </a:t>
            </a:r>
            <a:r>
              <a:rPr lang="en-US" altLang="zh-CN" b="1" i="0" dirty="0" err="1">
                <a:effectLst/>
                <a:latin typeface="Roboto" panose="02000000000000000000" pitchFamily="2" charset="0"/>
              </a:rPr>
              <a:t>GrpTRES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=</a:t>
            </a:r>
            <a:r>
              <a:rPr lang="en-US" altLang="zh-CN" b="1" i="0" dirty="0" err="1">
                <a:effectLst/>
                <a:latin typeface="Roboto" panose="02000000000000000000" pitchFamily="2" charset="0"/>
              </a:rPr>
              <a:t>cpu</a:t>
            </a:r>
            <a:r>
              <a:rPr lang="en-US" altLang="zh-CN" b="1" i="0" dirty="0">
                <a:effectLst/>
                <a:latin typeface="Roboto" panose="02000000000000000000" pitchFamily="2" charset="0"/>
              </a:rPr>
              <a:t>=20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 限制，且该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QOS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被赋予两个独立队列，用户将因该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QOS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被限制到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20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颗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CPU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而不是每个队列允许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20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颗</a:t>
            </a:r>
            <a:r>
              <a:rPr lang="en-US" altLang="zh-CN" b="0" i="0" dirty="0">
                <a:effectLst/>
                <a:latin typeface="Roboto" panose="02000000000000000000" pitchFamily="2" charset="0"/>
              </a:rPr>
              <a:t>CPU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。</a:t>
            </a: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dirty="0">
              <a:latin typeface="Roboto" panose="02000000000000000000" pitchFamily="2" charset="0"/>
            </a:endParaRPr>
          </a:p>
          <a:p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参数介绍</a:t>
            </a:r>
          </a:p>
        </p:txBody>
      </p:sp>
    </p:spTree>
    <p:extLst>
      <p:ext uri="{BB962C8B-B14F-4D97-AF65-F5344CB8AC3E}">
        <p14:creationId xmlns:p14="http://schemas.microsoft.com/office/powerpoint/2010/main" val="29608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a100</a:t>
            </a:r>
            <a:r>
              <a:rPr lang="zh-CN" altLang="en-US" dirty="0"/>
              <a:t>队列</a:t>
            </a:r>
            <a:r>
              <a:rPr lang="en-US" altLang="zh-CN" dirty="0" err="1"/>
              <a:t>Qos</a:t>
            </a:r>
            <a:r>
              <a:rPr lang="zh-CN" altLang="en-US" dirty="0"/>
              <a:t>设置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48" y="836712"/>
            <a:ext cx="1116124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a100g1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a100g1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a100g1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MaxRESPerUser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=64,gres/gpu:a100=4</a:t>
            </a:r>
          </a:p>
          <a:p>
            <a:pPr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a100g1 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MaxTRESPerJob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=16,gres/gpu:a100=1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a100g2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a100g2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a100g2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MaxTRESPerUser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=64,gres/gpu:a100=4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a100g2 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MaxTRESPerJob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=32,gres/gpu:a100=2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a100g4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a100g4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a100g4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=64,gres/gpu:a100=4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a100g6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=96,gres/gpu:a100=6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166856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a100</a:t>
            </a:r>
            <a:r>
              <a:rPr lang="zh-CN" altLang="en-US" dirty="0"/>
              <a:t>队列</a:t>
            </a:r>
            <a:r>
              <a:rPr lang="en-US" altLang="zh-CN" dirty="0" err="1"/>
              <a:t>Qos</a:t>
            </a:r>
            <a:r>
              <a:rPr lang="zh-CN" altLang="en-US" dirty="0"/>
              <a:t>设置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48" y="836712"/>
            <a:ext cx="1116124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a100g12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a10012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a100g12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=192,gres/gpu:a100=12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a100g12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a100g18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a100g18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a100g18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=288,gres/gpu:a100=18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a100g18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a100g24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a100g24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a100g24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=384,gres/gpu:a100=24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a100g24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a100g30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a100g30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a100g30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=480,gres/gpu:a100=30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a100g30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6222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a100</a:t>
            </a:r>
            <a:r>
              <a:rPr lang="zh-CN" altLang="en-US" dirty="0"/>
              <a:t>队列</a:t>
            </a:r>
            <a:r>
              <a:rPr lang="en-US" altLang="zh-CN" dirty="0" err="1"/>
              <a:t>Qos</a:t>
            </a:r>
            <a:r>
              <a:rPr lang="zh-CN" altLang="en-US" dirty="0"/>
              <a:t>设置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908720"/>
            <a:ext cx="1116124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a100g36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a100g36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a100g36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=576,gres/gpu:3g.20gb=36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a100g36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a100g42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a100g42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a100g42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=672,gres/gpu:3g.20gb=42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a100g42 set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a100g48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a100g48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a100g48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=768,gres/gpu:3g.20gb=48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a100g48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23912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nvlink</a:t>
            </a:r>
            <a:r>
              <a:rPr lang="zh-CN" altLang="en-US" dirty="0"/>
              <a:t>队列</a:t>
            </a:r>
            <a:r>
              <a:rPr lang="en-US" altLang="zh-CN" dirty="0" err="1"/>
              <a:t>Qos</a:t>
            </a:r>
            <a:r>
              <a:rPr lang="zh-CN" altLang="en-US" dirty="0"/>
              <a:t>设置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48" y="836712"/>
            <a:ext cx="1116124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nvlinkg1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nvlinkg1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=8,gres/gpu:a800=1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nvlinkg2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nvlinkg2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=16,gres/gpu:a800=2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 set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nvlinkg4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nvlinkg4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g4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=32,gres/gpu:a800=4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g4 set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nvlinkg6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6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=64,gres/gpu:a800=8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146226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nvlink</a:t>
            </a:r>
            <a:r>
              <a:rPr lang="zh-CN" altLang="en-US" dirty="0"/>
              <a:t>队列</a:t>
            </a:r>
            <a:r>
              <a:rPr lang="en-US" altLang="zh-CN" dirty="0" err="1"/>
              <a:t>Qos</a:t>
            </a:r>
            <a:r>
              <a:rPr lang="zh-CN" altLang="en-US" dirty="0"/>
              <a:t>设置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908720"/>
            <a:ext cx="111612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nvlinkg16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add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nvlinkg16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nvlinkg16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GrpTRES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=128,gres/gpu:a800=16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nvlinkg16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GrpSubmit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=6</a:t>
            </a:r>
          </a:p>
        </p:txBody>
      </p:sp>
    </p:spTree>
    <p:extLst>
      <p:ext uri="{BB962C8B-B14F-4D97-AF65-F5344CB8AC3E}">
        <p14:creationId xmlns:p14="http://schemas.microsoft.com/office/powerpoint/2010/main" val="54156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ADBC4890-61C8-541B-B56A-8BDB2BDA0FDD}"/>
              </a:ext>
            </a:extLst>
          </p:cNvPr>
          <p:cNvSpPr/>
          <p:nvPr/>
        </p:nvSpPr>
        <p:spPr>
          <a:xfrm>
            <a:off x="4907868" y="2656922"/>
            <a:ext cx="2376264" cy="72008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1.</a:t>
            </a:r>
            <a:r>
              <a:rPr lang="zh-CN" altLang="en-US" dirty="0"/>
              <a:t>集群介绍</a:t>
            </a:r>
          </a:p>
        </p:txBody>
      </p:sp>
    </p:spTree>
    <p:extLst>
      <p:ext uri="{BB962C8B-B14F-4D97-AF65-F5344CB8AC3E}">
        <p14:creationId xmlns:p14="http://schemas.microsoft.com/office/powerpoint/2010/main" val="403727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所有用户分配</a:t>
            </a:r>
            <a:r>
              <a:rPr lang="en-US" altLang="zh-CN" dirty="0"/>
              <a:t>QOS</a:t>
            </a:r>
            <a:endParaRPr lang="zh-CN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775257"/>
            <a:ext cx="111612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a100g1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user test0803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+=a100g1</a:t>
            </a:r>
          </a:p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nvlinkg8</a:t>
            </a:r>
          </a:p>
          <a:p>
            <a:pPr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sacctmgr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modify user test0803 set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+=nvlinkg8</a:t>
            </a:r>
          </a:p>
        </p:txBody>
      </p:sp>
    </p:spTree>
    <p:extLst>
      <p:ext uri="{BB962C8B-B14F-4D97-AF65-F5344CB8AC3E}">
        <p14:creationId xmlns:p14="http://schemas.microsoft.com/office/powerpoint/2010/main" val="304747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Qos</a:t>
            </a:r>
            <a:r>
              <a:rPr lang="zh-CN" altLang="en-US" dirty="0"/>
              <a:t>设置（</a:t>
            </a:r>
            <a:r>
              <a:rPr lang="en-US" altLang="zh-CN" dirty="0" err="1"/>
              <a:t>slurm</a:t>
            </a:r>
            <a:r>
              <a:rPr lang="zh-CN" altLang="en-US" dirty="0"/>
              <a:t>官网）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D3B110D-A215-58EA-E335-F0B9CB489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94" y="980728"/>
            <a:ext cx="950505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sacctmgr modify user bob set GrpTRES=cpu=1500,mem=200,gres/gpu=50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不设置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sacctmgr modify user bob set GrpTRES=cpu=-1,mem=-1,gres/gpu=-1 </a:t>
            </a:r>
          </a:p>
        </p:txBody>
      </p:sp>
    </p:spTree>
    <p:extLst>
      <p:ext uri="{BB962C8B-B14F-4D97-AF65-F5344CB8AC3E}">
        <p14:creationId xmlns:p14="http://schemas.microsoft.com/office/powerpoint/2010/main" val="19613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Qos</a:t>
            </a:r>
            <a:r>
              <a:rPr lang="zh-CN" altLang="en-US" dirty="0"/>
              <a:t>设置（官网说明）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445892-919E-1CAC-39E6-69987D4D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9" y="1340307"/>
            <a:ext cx="9130025" cy="46090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3508A3-B0BB-1D8C-4938-B4E18B3A474F}"/>
              </a:ext>
            </a:extLst>
          </p:cNvPr>
          <p:cNvSpPr txBox="1"/>
          <p:nvPr/>
        </p:nvSpPr>
        <p:spPr>
          <a:xfrm>
            <a:off x="501271" y="908646"/>
            <a:ext cx="910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官网地址：</a:t>
            </a:r>
            <a:r>
              <a:rPr lang="en-US" altLang="zh-CN" dirty="0"/>
              <a:t>https://slurm.schedmd.com/resource_limits.html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6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Qos</a:t>
            </a:r>
            <a:r>
              <a:rPr lang="zh-CN" altLang="en-US" dirty="0"/>
              <a:t>设置（官网说明）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CD5E2F-348E-A31B-52C8-0D498A842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555051"/>
            <a:ext cx="7546724" cy="51143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07FCAD-145E-2FEB-B716-1FA586B552F5}"/>
              </a:ext>
            </a:extLst>
          </p:cNvPr>
          <p:cNvSpPr txBox="1"/>
          <p:nvPr/>
        </p:nvSpPr>
        <p:spPr>
          <a:xfrm>
            <a:off x="839416" y="908720"/>
            <a:ext cx="11211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Having this script and the limit in place will force the users to always specify a </a:t>
            </a:r>
            <a:r>
              <a:rPr lang="en-US" altLang="zh-CN" dirty="0" err="1">
                <a:solidFill>
                  <a:srgbClr val="FF0000"/>
                </a:solidFill>
              </a:rPr>
              <a:t>gpu</a:t>
            </a:r>
            <a:r>
              <a:rPr lang="en-US" altLang="zh-CN" dirty="0">
                <a:solidFill>
                  <a:srgbClr val="FF0000"/>
                </a:solidFill>
              </a:rPr>
              <a:t> with its type, thus enforcing the limits for each specific model.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显示用户的</a:t>
            </a:r>
            <a:r>
              <a:rPr lang="en-US" altLang="zh-CN" dirty="0" err="1"/>
              <a:t>qos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ADBC61-1154-DEF2-C862-C5F1FB73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827736"/>
            <a:ext cx="9838746" cy="5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</a:t>
            </a:r>
            <a:r>
              <a:rPr lang="en-US" altLang="zh-CN" dirty="0" err="1"/>
              <a:t>Qos</a:t>
            </a:r>
            <a:r>
              <a:rPr lang="zh-CN" altLang="en-US" dirty="0"/>
              <a:t>设置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908720"/>
            <a:ext cx="11161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##sacctmgr show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pn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96D538-FE27-1B32-B4ED-56CD0EAB2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412776"/>
            <a:ext cx="903096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5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3024336" cy="9361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2.</a:t>
            </a:r>
            <a:r>
              <a:rPr lang="zh-CN" altLang="en-US" dirty="0"/>
              <a:t>修改用户密码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227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命令修改密码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908720"/>
            <a:ext cx="11161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ldapuserpasswd.sh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新密码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0EFC0C-CECF-839E-4CED-B2C67DCFF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1" y="1430606"/>
            <a:ext cx="7858711" cy="9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界面修改密码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908720"/>
            <a:ext cx="11161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打开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google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游览器，输入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:http://10.102.33.220,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（如图）输入用户名和密码：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A1048D-FE49-12E2-167D-AB99E2159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3" y="1412776"/>
            <a:ext cx="7848872" cy="47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用户管理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908720"/>
            <a:ext cx="11161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选择登录用户，然后选择变更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FF6A3C-3A02-F231-5AAE-8DF555DA0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379976"/>
            <a:ext cx="7680176" cy="40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1A28C04-0E16-CE81-BF75-55F128CCCFB9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集群介绍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925256-97CC-9F74-55BB-1C77135A6040}"/>
              </a:ext>
            </a:extLst>
          </p:cNvPr>
          <p:cNvSpPr txBox="1"/>
          <p:nvPr/>
        </p:nvSpPr>
        <p:spPr>
          <a:xfrm>
            <a:off x="839416" y="940078"/>
            <a:ext cx="9217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   本集群包括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套存储系统，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个管理节点，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节点，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节点，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NVLINK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节点，节点之间使用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100G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infiniband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网络互联。提供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1440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核心，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48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40G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,16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NVLINK A800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的计算能力。</a:t>
            </a:r>
          </a:p>
        </p:txBody>
      </p:sp>
    </p:spTree>
    <p:extLst>
      <p:ext uri="{BB962C8B-B14F-4D97-AF65-F5344CB8AC3E}">
        <p14:creationId xmlns:p14="http://schemas.microsoft.com/office/powerpoint/2010/main" val="133082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输入新密码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8B0699-AB92-CC56-4492-7B3B41A54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908720"/>
            <a:ext cx="11161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7620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新密码输入密码，然后选择“确认”，提示编辑成功。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937536-95C5-8884-4B0E-DA6F058A1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305710"/>
            <a:ext cx="8435893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3024336" cy="93610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3.Ssh</a:t>
            </a:r>
            <a:r>
              <a:rPr lang="zh-CN" altLang="en-US" dirty="0"/>
              <a:t>登录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752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外网地址：</a:t>
            </a:r>
            <a:r>
              <a:rPr lang="en-US" altLang="zh-CN" dirty="0"/>
              <a:t>10.102.33.220  </a:t>
            </a:r>
            <a:r>
              <a:rPr lang="en-US" altLang="zh-CN" dirty="0" err="1"/>
              <a:t>ssh</a:t>
            </a:r>
            <a:r>
              <a:rPr lang="zh-CN" altLang="en-US" dirty="0"/>
              <a:t>端口：</a:t>
            </a:r>
            <a:r>
              <a:rPr lang="en-US" altLang="zh-CN" dirty="0"/>
              <a:t>10022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外网地址及端口</a:t>
            </a:r>
          </a:p>
        </p:txBody>
      </p:sp>
    </p:spTree>
    <p:extLst>
      <p:ext uri="{BB962C8B-B14F-4D97-AF65-F5344CB8AC3E}">
        <p14:creationId xmlns:p14="http://schemas.microsoft.com/office/powerpoint/2010/main" val="247900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下载地址：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https://mobaxterm.mobatek.net/download-home-edition.html</a:t>
            </a:r>
            <a:endParaRPr lang="en-US" altLang="zh-CN" dirty="0"/>
          </a:p>
          <a:p>
            <a:r>
              <a:rPr lang="zh-CN" altLang="en-US" dirty="0"/>
              <a:t>选左面便捷版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下载</a:t>
            </a:r>
            <a:r>
              <a:rPr lang="en-US" altLang="zh-CN" dirty="0" err="1"/>
              <a:t>ssh</a:t>
            </a:r>
            <a:r>
              <a:rPr lang="zh-CN" altLang="en-US" dirty="0"/>
              <a:t>工具</a:t>
            </a:r>
            <a:r>
              <a:rPr lang="en-US" altLang="zh-CN" dirty="0"/>
              <a:t>--</a:t>
            </a:r>
            <a:r>
              <a:rPr lang="en-US" altLang="zh-CN" dirty="0" err="1"/>
              <a:t>mobaxterm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16D043-C832-ABCE-B041-1CF386446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832050"/>
            <a:ext cx="8856984" cy="46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0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下载后的文件解压后，得到</a:t>
            </a:r>
            <a:r>
              <a:rPr lang="en-US" altLang="zh-CN" dirty="0"/>
              <a:t>exe</a:t>
            </a:r>
            <a:r>
              <a:rPr lang="zh-CN" altLang="en-US" dirty="0"/>
              <a:t>文件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安装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FE6066-F550-6886-4014-25708B0F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1" y="1404621"/>
            <a:ext cx="7777687" cy="332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双击</a:t>
            </a:r>
            <a:r>
              <a:rPr lang="en-US" altLang="zh-CN" dirty="0"/>
              <a:t>exe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打开如图：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69680B-9D4A-A113-48D8-FB852215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12776"/>
            <a:ext cx="8064896" cy="44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4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双击</a:t>
            </a:r>
            <a:r>
              <a:rPr lang="en-US" altLang="zh-CN" dirty="0"/>
              <a:t>Session</a:t>
            </a:r>
            <a:r>
              <a:rPr lang="zh-CN" altLang="en-US" dirty="0"/>
              <a:t>，打开如图：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1808F6-AC63-531D-F39D-E74C1CF9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85" y="1412775"/>
            <a:ext cx="7534971" cy="50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8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双击</a:t>
            </a:r>
            <a:r>
              <a:rPr lang="en-US" altLang="zh-CN" dirty="0" err="1"/>
              <a:t>ssh</a:t>
            </a:r>
            <a:r>
              <a:rPr lang="zh-CN" altLang="en-US" dirty="0"/>
              <a:t>，打开如图：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9B8F76-2FF2-B62B-6DAF-19E340FE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82311"/>
            <a:ext cx="7272808" cy="49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输入地址：</a:t>
            </a:r>
            <a:r>
              <a:rPr lang="en-US" altLang="zh-CN" dirty="0"/>
              <a:t> 10.102.33.220  </a:t>
            </a:r>
            <a:r>
              <a:rPr lang="zh-CN" altLang="en-US" dirty="0"/>
              <a:t>用户名：</a:t>
            </a:r>
            <a:r>
              <a:rPr lang="en-US" altLang="zh-CN" dirty="0"/>
              <a:t>test0803  </a:t>
            </a:r>
            <a:r>
              <a:rPr lang="zh-CN" altLang="en-US" dirty="0"/>
              <a:t>端口：</a:t>
            </a:r>
            <a:r>
              <a:rPr lang="en-US" altLang="zh-CN" dirty="0"/>
              <a:t>10022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使用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B1072C-ABB9-F742-B2EE-1DF5BE2C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35" y="1335862"/>
            <a:ext cx="7174287" cy="48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选择“</a:t>
            </a:r>
            <a:r>
              <a:rPr lang="en-US" altLang="zh-CN" dirty="0"/>
              <a:t>ok</a:t>
            </a:r>
            <a:r>
              <a:rPr lang="zh-CN" altLang="en-US" dirty="0"/>
              <a:t>”，第一次登录需要选择“</a:t>
            </a:r>
            <a:r>
              <a:rPr lang="en-US" altLang="zh-CN" dirty="0"/>
              <a:t>Accept</a:t>
            </a:r>
            <a:r>
              <a:rPr lang="zh-CN" altLang="en-US" dirty="0"/>
              <a:t>”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使用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725F57-37E9-6D10-7F0C-82045C53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385839"/>
            <a:ext cx="5832648" cy="23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NVME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存储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存储容量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160T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，写速度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20G/s,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普通用户可用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，（备注：程序计算优先使用存储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/home/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用户名，计算后数据移到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/storage/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SATA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存储：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存储容量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756T,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写速度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6G/s,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普通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用户可用不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限制，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存储介绍</a:t>
            </a:r>
          </a:p>
        </p:txBody>
      </p:sp>
    </p:spTree>
    <p:extLst>
      <p:ext uri="{BB962C8B-B14F-4D97-AF65-F5344CB8AC3E}">
        <p14:creationId xmlns:p14="http://schemas.microsoft.com/office/powerpoint/2010/main" val="32765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输入密码，可以选择“</a:t>
            </a:r>
            <a:r>
              <a:rPr lang="en-US" altLang="zh-CN" dirty="0"/>
              <a:t>no</a:t>
            </a:r>
            <a:r>
              <a:rPr lang="zh-CN" altLang="en-US" dirty="0"/>
              <a:t>”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D763A0-2786-908E-F4BA-7C7D5D7A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30" y="1423405"/>
            <a:ext cx="9115902" cy="46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2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登录成功如图：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使用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7A1148-2E5A-5157-55BC-7DFE741F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836085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3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选择向上箭头，如图：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上传文件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F890CF-CBD0-A7FE-4046-D986ABF43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360443"/>
            <a:ext cx="7560840" cy="52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选择“上传文件”，选择“打开”，如图：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Mobaxterm</a:t>
            </a:r>
            <a:r>
              <a:rPr lang="zh-CN" altLang="en-US" dirty="0"/>
              <a:t>上传文件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E2B755F-8B75-94E3-9CBE-165E11B7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00515"/>
            <a:ext cx="8352928" cy="47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4.</a:t>
            </a:r>
            <a:r>
              <a:rPr lang="zh-CN" altLang="en-US" dirty="0"/>
              <a:t>已安装软件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819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FAF35D-A980-7511-087B-22DB8E328A3B}"/>
              </a:ext>
            </a:extLst>
          </p:cNvPr>
          <p:cNvSpPr txBox="1"/>
          <p:nvPr/>
        </p:nvSpPr>
        <p:spPr>
          <a:xfrm>
            <a:off x="983432" y="4046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已安装软件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1DAAC8A-8313-611C-A12F-FBC953A87632}"/>
              </a:ext>
            </a:extLst>
          </p:cNvPr>
          <p:cNvSpPr txBox="1"/>
          <p:nvPr/>
        </p:nvSpPr>
        <p:spPr>
          <a:xfrm>
            <a:off x="1091444" y="980728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软件安装目录：</a:t>
            </a:r>
            <a:r>
              <a:rPr lang="en-US" altLang="zh-CN" dirty="0"/>
              <a:t>/opt</a:t>
            </a:r>
          </a:p>
          <a:p>
            <a:r>
              <a:rPr lang="zh-CN" altLang="en-US" dirty="0"/>
              <a:t>已安装软件：</a:t>
            </a:r>
            <a:r>
              <a:rPr lang="en-US" altLang="zh-CN" dirty="0"/>
              <a:t>ls /opt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D09FDF-7D19-7D91-7D32-13C5E86AB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44" y="1720997"/>
            <a:ext cx="7843688" cy="473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5.</a:t>
            </a:r>
            <a:r>
              <a:rPr lang="zh-CN" altLang="en-US" dirty="0"/>
              <a:t>提交作业流程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487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7CF349-C0EE-93C6-DD49-A92C6DE7FE86}"/>
              </a:ext>
            </a:extLst>
          </p:cNvPr>
          <p:cNvSpPr txBox="1"/>
          <p:nvPr/>
        </p:nvSpPr>
        <p:spPr>
          <a:xfrm>
            <a:off x="781924" y="3326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提交作业流程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E5AAC3-773A-5920-9194-8C430B37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124744"/>
            <a:ext cx="9721080" cy="32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7CF349-C0EE-93C6-DD49-A92C6DE7FE86}"/>
              </a:ext>
            </a:extLst>
          </p:cNvPr>
          <p:cNvSpPr txBox="1"/>
          <p:nvPr/>
        </p:nvSpPr>
        <p:spPr>
          <a:xfrm>
            <a:off x="781924" y="3326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提交作业流程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B03AE4-D381-4631-2240-89EE8322FDE1}"/>
              </a:ext>
            </a:extLst>
          </p:cNvPr>
          <p:cNvSpPr txBox="1"/>
          <p:nvPr/>
        </p:nvSpPr>
        <p:spPr>
          <a:xfrm>
            <a:off x="781924" y="908720"/>
            <a:ext cx="83620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运行作业的方式有两种：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一种是将计算过程写成脚本，通过</a:t>
            </a:r>
            <a:r>
              <a:rPr lang="en-US" altLang="zh-CN" sz="20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sbatch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指令提交到计算节点执行；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另一种是通过</a:t>
            </a:r>
            <a:r>
              <a:rPr lang="en-US" altLang="zh-CN" sz="20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salloc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申请到计算节点，再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ssh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连接到计算节点进行计算；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0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sinfo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查看计算节点空闲状态；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可以通过</a:t>
            </a:r>
            <a:r>
              <a:rPr lang="en-US" altLang="zh-CN" sz="20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squeue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查看已经提交作业的排队情况；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0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scontrol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show job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sacct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查询作业的相关信息；</a:t>
            </a: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0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scancel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取消已经提交的作业。</a:t>
            </a:r>
          </a:p>
        </p:txBody>
      </p:sp>
    </p:spTree>
    <p:extLst>
      <p:ext uri="{BB962C8B-B14F-4D97-AF65-F5344CB8AC3E}">
        <p14:creationId xmlns:p14="http://schemas.microsoft.com/office/powerpoint/2010/main" val="210080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6.3</a:t>
            </a:r>
            <a:r>
              <a:rPr lang="zh-CN" altLang="en-US" dirty="0"/>
              <a:t>种队列脚本介绍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218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用户可用分区</a:t>
            </a: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E31E53FF-C465-3532-3C92-A638923D6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739843"/>
              </p:ext>
            </p:extLst>
          </p:nvPr>
        </p:nvGraphicFramePr>
        <p:xfrm>
          <a:off x="839416" y="908720"/>
          <a:ext cx="10697806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821">
                  <a:extLst>
                    <a:ext uri="{9D8B030D-6E8A-4147-A177-3AD203B41FA5}">
                      <a16:colId xmlns:a16="http://schemas.microsoft.com/office/drawing/2014/main" val="1433899034"/>
                    </a:ext>
                  </a:extLst>
                </a:gridCol>
                <a:gridCol w="1870824">
                  <a:extLst>
                    <a:ext uri="{9D8B030D-6E8A-4147-A177-3AD203B41FA5}">
                      <a16:colId xmlns:a16="http://schemas.microsoft.com/office/drawing/2014/main" val="2251323875"/>
                    </a:ext>
                  </a:extLst>
                </a:gridCol>
                <a:gridCol w="3489171">
                  <a:extLst>
                    <a:ext uri="{9D8B030D-6E8A-4147-A177-3AD203B41FA5}">
                      <a16:colId xmlns:a16="http://schemas.microsoft.com/office/drawing/2014/main" val="259540478"/>
                    </a:ext>
                  </a:extLst>
                </a:gridCol>
                <a:gridCol w="3352990">
                  <a:extLst>
                    <a:ext uri="{9D8B030D-6E8A-4147-A177-3AD203B41FA5}">
                      <a16:colId xmlns:a16="http://schemas.microsoft.com/office/drawing/2014/main" val="3333868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分区名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所含节点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详情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QOS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权限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3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cpu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cnode0[1-6]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cpu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节点，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每台节点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768G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cpu96</a:t>
                      </a:r>
                      <a:r>
                        <a:rPr lang="en-US" altLang="zh-CN" sz="20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,cpu192,cpu288,cpu384,cpu480,cpu576</a:t>
                      </a:r>
                      <a:endParaRPr lang="zh-CN" altLang="en-US" sz="20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3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gnode0[1-8]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节点，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每台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2T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内存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,6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a100g1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, a100g2,a100g4,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a100g6,a100g12,a100g18,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a100g24,a100g30,a100g36,a100g42, a100g48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04147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Nvlink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endParaRPr lang="en-US" altLang="zh-CN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gnode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[09-10]</a:t>
                      </a:r>
                    </a:p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a800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节点，</a:t>
                      </a:r>
                      <a:endParaRPr lang="en-US" altLang="zh-CN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每台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1T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内存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,8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A800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nvlinkg1,nvlinkg2,nvlinkg4,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nvlinkg8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,nvlinkg16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75018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debug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gnode08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个</a:t>
                      </a:r>
                      <a:r>
                        <a:rPr lang="en-US" altLang="zh-CN" dirty="0"/>
                        <a:t>a100</a:t>
                      </a:r>
                      <a:r>
                        <a:rPr lang="zh-CN" altLang="en-US" dirty="0"/>
                        <a:t>节点，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每节点</a:t>
                      </a:r>
                      <a:r>
                        <a:rPr lang="en-US" altLang="zh-CN" dirty="0"/>
                        <a:t>96</a:t>
                      </a:r>
                      <a:r>
                        <a:rPr lang="zh-CN" altLang="en-US" dirty="0"/>
                        <a:t>核心，</a:t>
                      </a:r>
                      <a:r>
                        <a:rPr lang="en-US" altLang="zh-CN" dirty="0"/>
                        <a:t>2T</a:t>
                      </a:r>
                      <a:r>
                        <a:rPr lang="zh-CN" altLang="en-US" dirty="0"/>
                        <a:t>内存，</a:t>
                      </a: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张</a:t>
                      </a:r>
                      <a:r>
                        <a:rPr lang="en-US" altLang="zh-CN" dirty="0"/>
                        <a:t>A100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a100g1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411638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1C3A83B-DE42-B688-84DC-9A7E3ADA1DF4}"/>
              </a:ext>
            </a:extLst>
          </p:cNvPr>
          <p:cNvSpPr txBox="1"/>
          <p:nvPr/>
        </p:nvSpPr>
        <p:spPr>
          <a:xfrm>
            <a:off x="824850" y="5447204"/>
            <a:ext cx="10712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集群目前有四个分区，分别为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cpu,a100,nvlink,debug.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debug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为调试分区。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用户默认拥有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cpu96,a100g1,nvlinkg8,a100g2 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QOS,</a:t>
            </a:r>
            <a:endParaRPr lang="zh-CN" altLang="en-US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555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vim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cpu.sbatch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脚本部分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#!/bin/bash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-J test          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-per-task=1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每个任务需要的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核心数，默认为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ntasks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-per-node=96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每节点任务数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96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-N 1             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指定节点数为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-n 96            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指定总任务数为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96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=cpu96      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cpu96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-p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指定队列名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程序部分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export  LD_LIBRARY_PATH=/opt/intel/compilers_amd_libraries_2019.4.243/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/compiler/lib:/opt/intel/compilers_and_libraries_2019.4.243/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/compiler/lib/intel64_lin:$LD_LIBRARY_PATH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MPIRUN=“/opt/openmpi415_intel/bin/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mpirun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 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cd $SLURM_SUBMIT_DIR                          ##SLURM_SUBMIT_DIR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是脚本目录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$MPIRUN –np $SLURM_NPROCS ./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xhpl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##SLURM_NPROCS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是使用的任务数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1.CPU</a:t>
            </a:r>
            <a:r>
              <a:rPr lang="zh-CN" altLang="en-US" dirty="0"/>
              <a:t>脚本</a:t>
            </a:r>
          </a:p>
        </p:txBody>
      </p:sp>
    </p:spTree>
    <p:extLst>
      <p:ext uri="{BB962C8B-B14F-4D97-AF65-F5344CB8AC3E}">
        <p14:creationId xmlns:p14="http://schemas.microsoft.com/office/powerpoint/2010/main" val="21168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25561" y="908720"/>
            <a:ext cx="100091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vim a100.sbatch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脚本部分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#!/bin/bash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-J  yolov5s_1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作业名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yolov5s_1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gres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=gpu:a100:1          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资源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,a100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–N 1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个节点数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–n 1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指定总任务数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–o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test.out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–e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test.error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指定错误输出文件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=a100g1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a100g1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-p a100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指定队列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</a:t>
            </a:r>
            <a:endParaRPr lang="en-US" altLang="zh-CN" sz="20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程序部分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cd $SLURM_SUBMIT_DIR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/home/test0803/anaconda3/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envs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/pytorch2.0/bin/python   train.py  --batch 64  --data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coco.yaml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--weights  yolov5s.pt --device 0</a:t>
            </a:r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2.a100</a:t>
            </a:r>
            <a:r>
              <a:rPr lang="zh-CN" altLang="en-US" dirty="0"/>
              <a:t>脚本</a:t>
            </a:r>
          </a:p>
        </p:txBody>
      </p:sp>
    </p:spTree>
    <p:extLst>
      <p:ext uri="{BB962C8B-B14F-4D97-AF65-F5344CB8AC3E}">
        <p14:creationId xmlns:p14="http://schemas.microsoft.com/office/powerpoint/2010/main" val="236481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vim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nvlink.sbatch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脚本部分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#!/bin/bash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 -J   yolov5s_2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作业名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yolov5s_2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gres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=gpu:a800:2          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卡名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a800,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数量为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-N 1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个节点数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-n 2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指定任务数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-o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test.out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-e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test.error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指定错误输出文件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=nvlinkg8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nvlinkg8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-p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nvlink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指定队列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nvlink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程序部分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Cd $SLURM_SUBMIT_DIR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/home/test0803/anaconda3/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envs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/pytorch2.0/bin/python   train.py  --batch 64  --data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coco.yaml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--weights  yolov5s.pt –device 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3.nvlink</a:t>
            </a:r>
            <a:r>
              <a:rPr lang="zh-CN" altLang="en-US" dirty="0"/>
              <a:t>脚本</a:t>
            </a:r>
          </a:p>
        </p:txBody>
      </p:sp>
    </p:spTree>
    <p:extLst>
      <p:ext uri="{BB962C8B-B14F-4D97-AF65-F5344CB8AC3E}">
        <p14:creationId xmlns:p14="http://schemas.microsoft.com/office/powerpoint/2010/main" val="352634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脚本参数介绍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E3CC5E-EDD0-291A-233D-331D3E7AE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09" y="773996"/>
            <a:ext cx="950505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-n, --ntasks=&lt;number&gt; # sbatch并不会执行任务，当需要申请相应的资源来运行脚本，默认情况下一个任务一个核心，--cpus-per-task参数可以修改该默认值；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-c, --cpus-per-task=&lt;ncpus&gt; #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单进程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核数，默认是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OpenMP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等多线程程序时需设置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，普通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MPI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程序不需要。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--ntasks-per-node=&lt;ntasks&gt; # 每个节点的任务数，--ntasks参数的优先级高于该参数，如果使用--ntasks这个参数，那么将会变为每个节点最多运行的任务数；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-N,--nodes=&lt;number&gt; 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所需节点数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74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脚本参数介绍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A00D1D-B9E3-1C54-5A34-35B917986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5" y="773996"/>
            <a:ext cx="72763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--gpus-per-task</a:t>
            </a:r>
            <a:r>
              <a:rPr kumimoji="0" lang="zh-CN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（默认没有设置）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GPUs required per task. Requires the job to specify a task count.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8BFD6D-77A3-E993-8C12-1D8FF023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931929"/>
            <a:ext cx="104394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脚本参数介绍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A00D1D-B9E3-1C54-5A34-35B917986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5" y="912495"/>
            <a:ext cx="664380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--gpus-per-task</a:t>
            </a:r>
            <a:r>
              <a:rPr kumimoji="0" lang="zh-CN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zh-CN" altLang="en-US" i="1" dirty="0">
                <a:latin typeface="Arial" panose="020B0604020202020204" pitchFamily="34" charset="0"/>
              </a:rPr>
              <a:t>默认不支持。已</a:t>
            </a:r>
            <a:r>
              <a:rPr kumimoji="0" lang="zh-CN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配置为（</a:t>
            </a:r>
            <a:r>
              <a:rPr kumimoji="0" lang="en-US" altLang="zh-CN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select/</a:t>
            </a:r>
            <a:r>
              <a:rPr kumimoji="0" lang="en-US" altLang="zh-CN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cons_tres</a:t>
            </a:r>
            <a:r>
              <a:rPr kumimoji="0" lang="zh-CN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））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6E3366-8A7A-D51B-F351-10DE682E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965121"/>
            <a:ext cx="9205758" cy="47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脚本参数介绍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4EE37-0367-4BFD-8DE9-6D086029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20205"/>
            <a:ext cx="10477500" cy="2428875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4440D83-014C-EC33-EDBE-6F3787BDB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16" y="740604"/>
            <a:ext cx="82089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--gres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Generic resources required per node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4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7.</a:t>
            </a:r>
            <a:r>
              <a:rPr lang="zh-CN" altLang="en-US" dirty="0"/>
              <a:t>提交作业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500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sbatch</a:t>
            </a:r>
            <a:r>
              <a:rPr lang="en-US" altLang="zh-CN" dirty="0"/>
              <a:t> </a:t>
            </a:r>
            <a:r>
              <a:rPr lang="en-US" altLang="zh-CN" dirty="0" err="1"/>
              <a:t>test.sbatch</a:t>
            </a:r>
            <a:r>
              <a:rPr lang="zh-CN" altLang="en-US" dirty="0"/>
              <a:t>，返回作业号，如图：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D9C5BE-A6CB-50F4-C7E2-56A211344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2" y="1412776"/>
            <a:ext cx="10602805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2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8.</a:t>
            </a:r>
            <a:r>
              <a:rPr lang="zh-CN" altLang="en-US" dirty="0"/>
              <a:t>查询作业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892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qos</a:t>
            </a:r>
            <a:r>
              <a:rPr lang="zh-CN" altLang="en-US" dirty="0"/>
              <a:t>介绍</a:t>
            </a: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E31E53FF-C465-3532-3C92-A638923D6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390247"/>
              </p:ext>
            </p:extLst>
          </p:nvPr>
        </p:nvGraphicFramePr>
        <p:xfrm>
          <a:off x="983432" y="908720"/>
          <a:ext cx="10153128" cy="313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764">
                  <a:extLst>
                    <a:ext uri="{9D8B030D-6E8A-4147-A177-3AD203B41FA5}">
                      <a16:colId xmlns:a16="http://schemas.microsoft.com/office/drawing/2014/main" val="1433899034"/>
                    </a:ext>
                  </a:extLst>
                </a:gridCol>
                <a:gridCol w="5245028">
                  <a:extLst>
                    <a:ext uri="{9D8B030D-6E8A-4147-A177-3AD203B41FA5}">
                      <a16:colId xmlns:a16="http://schemas.microsoft.com/office/drawing/2014/main" val="225132387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6382935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80268359"/>
                    </a:ext>
                  </a:extLst>
                </a:gridCol>
              </a:tblGrid>
              <a:tr h="6226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Qos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资源限制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最大提交作业数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单作业最大运行时间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31742"/>
                  </a:ext>
                </a:extLst>
              </a:tr>
              <a:tr h="3208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cpu96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33834"/>
                  </a:ext>
                </a:extLst>
              </a:tr>
              <a:tr h="320856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cpu192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每用户可用</a:t>
                      </a: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192cpu</a:t>
                      </a: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核心，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726598"/>
                  </a:ext>
                </a:extLst>
              </a:tr>
              <a:tr h="450696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cpu288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每用户可用</a:t>
                      </a: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288cpu</a:t>
                      </a: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核心，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0414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cpu384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每用户可用</a:t>
                      </a: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384cpu</a:t>
                      </a: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核心，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0274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cpu480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每用户可用</a:t>
                      </a: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480cpu</a:t>
                      </a: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核心，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7501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cpu576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每用户可用</a:t>
                      </a: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576cpu</a:t>
                      </a: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核心，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23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21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en-US" altLang="zh-CN" sz="2000" b="0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queue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查询作业</a:t>
            </a:r>
            <a:r>
              <a:rPr lang="en-US" altLang="zh-CN" dirty="0"/>
              <a:t>--</a:t>
            </a:r>
            <a:r>
              <a:rPr lang="en-US" altLang="zh-CN" dirty="0" err="1"/>
              <a:t>squeue</a:t>
            </a:r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19BB316-47A6-90A9-F145-8EB369129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28" y="2389783"/>
            <a:ext cx="1015312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第一列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:JOBID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是作业号，作业号是唯一的。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第二列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:PARTITION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是作业运行使用的队列名。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第三列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:NAME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是作业名。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第四列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:USER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名。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第五列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:ST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是作业状态，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表示正常运行，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表示在排队，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CG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表示正在退出，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是管理员暂时挂起。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第六列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:TIME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是作业运行时间。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第七列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:NODES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是作业使用的节点数。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第八列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:NODELIST(REASON)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对于运行作业（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状态）显示作业使用的节点列表；对于排队作业（</a:t>
            </a:r>
            <a:r>
              <a:rPr lang="en-US" altLang="zh-CN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PD</a:t>
            </a:r>
            <a:r>
              <a:rPr lang="zh-CN" altLang="en-US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状态），显示排队的原因。</a:t>
            </a:r>
            <a:endParaRPr kumimoji="0" lang="zh-CN" altLang="zh-CN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548D9F-FA3B-BAB9-15FF-6CAFC7421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03" y="1443554"/>
            <a:ext cx="9297698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节点原因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19BB316-47A6-90A9-F145-8EB369129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16" y="980728"/>
            <a:ext cx="1015312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NODELIST(REASON)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BeginTime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        未到用户所指定的任务开始时间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Dependency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       该作业所依赖的作业尚未完成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InvalidAccount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   用户的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SLURM 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账号无效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InvalidQOS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  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     用户指定的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QoS 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无效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ParitionTimeLimit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 用户申请的时间超过该分区时间上限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QOSMaxCpuPerUserLimit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 超过当前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QoS 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用户最大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CPU 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限制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QOSMaxGRESPerUser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超过当前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QoS 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用户最大 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GRES(GPU) 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限制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Priority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         存在一个或多个更高优先级的任务，该任务需要等待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ReqNodeNotAvail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  所申请的部分节点不可用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Resources 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          暂无闲置资源，该任务需等待其他任务完成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8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squeue</a:t>
            </a:r>
            <a:r>
              <a:rPr lang="zh-CN" altLang="en-US" dirty="0"/>
              <a:t>常用命令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19BB316-47A6-90A9-F145-8EB369129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836712"/>
            <a:ext cx="986509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queu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-j &lt;job_id_list&gt; # 显示指定作业号的作业信息，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squeue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-n &lt;name_list&gt; # 显示指定节点上的作业信息，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squeue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-t &lt;state_list&gt; # 显示指定状态的作业信息，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squeue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-u &lt;user_list&gt; # 显示指定用户的作业信息，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squeue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-w &lt;hostlist&gt; # 显示指定节点上运行的作业，</a:t>
            </a:r>
          </a:p>
        </p:txBody>
      </p:sp>
    </p:spTree>
    <p:extLst>
      <p:ext uri="{BB962C8B-B14F-4D97-AF65-F5344CB8AC3E}">
        <p14:creationId xmlns:p14="http://schemas.microsoft.com/office/powerpoint/2010/main" val="13823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scontrol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show job 305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查询作业的详细信息（提交时间，脚本路径等）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查询作业</a:t>
            </a:r>
            <a:r>
              <a:rPr lang="en-US" altLang="zh-CN" dirty="0" err="1"/>
              <a:t>scontrol</a:t>
            </a:r>
            <a:r>
              <a:rPr lang="en-US" altLang="zh-CN" dirty="0"/>
              <a:t> show job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7BCDB4-E40F-D81F-7E5C-A87AF11DE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2" y="1443554"/>
            <a:ext cx="9029256" cy="48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9.</a:t>
            </a:r>
            <a:r>
              <a:rPr lang="zh-CN" altLang="en-US" dirty="0"/>
              <a:t>删除作业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031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782628"/>
            <a:ext cx="100091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scancel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56         #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取消作业号为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56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的作业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scancel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-n test    #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取消作业名为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的作业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scancel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-p cpu_c24 #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取消提交到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cpu_c24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队列的作业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scancel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-t PENDING #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取消正在排队的作业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scancel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-w gnode02 #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取消运行在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gnode02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节点上的作业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删除作业</a:t>
            </a:r>
          </a:p>
        </p:txBody>
      </p:sp>
    </p:spTree>
    <p:extLst>
      <p:ext uri="{BB962C8B-B14F-4D97-AF65-F5344CB8AC3E}">
        <p14:creationId xmlns:p14="http://schemas.microsoft.com/office/powerpoint/2010/main" val="100542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10.</a:t>
            </a:r>
            <a:r>
              <a:rPr lang="zh-CN" altLang="en-US" dirty="0"/>
              <a:t>资源查询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80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977174" y="2914069"/>
            <a:ext cx="9439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第一列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PARTITION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是队列名。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第二列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AVAIL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是队列可用情况，如果显示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up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则是可用状态；如果是</a:t>
            </a:r>
            <a:r>
              <a:rPr lang="en-US" altLang="zh-CN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inact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则是不可用状态。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第三列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TIMELIMIT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是作业运行时间限制，默认是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infinite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没有限制。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第四列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NODES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是节点数。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第五列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STATE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是节点状态，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idle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是空闲节点，</a:t>
            </a:r>
            <a:r>
              <a:rPr lang="en-US" altLang="zh-CN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alloc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是已被占用节点，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comp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是正在释放资源的节点，其他状态的节点都不可用。</a:t>
            </a:r>
            <a:b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第六列</a:t>
            </a:r>
            <a:r>
              <a:rPr lang="en-US" altLang="zh-CN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NODELIST</a:t>
            </a:r>
            <a:r>
              <a:rPr lang="zh-CN" altLang="en-US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是节点列表。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sinfo</a:t>
            </a:r>
            <a:r>
              <a:rPr lang="zh-CN" altLang="en-US" dirty="0"/>
              <a:t>显示系统资源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98B0E6-FDB0-C15F-9F1F-A09C89728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908720"/>
            <a:ext cx="9217024" cy="189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4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80728"/>
            <a:ext cx="10009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sinfo</a:t>
            </a:r>
            <a:r>
              <a:rPr lang="en-US" altLang="zh-CN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–n gnode01</a:t>
            </a:r>
            <a:b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指定显示节点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gnode01</a:t>
            </a:r>
            <a:r>
              <a:rPr lang="zh-CN" altLang="en-US" sz="2000" b="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的使用情况</a:t>
            </a:r>
            <a:r>
              <a:rPr lang="zh-CN" altLang="en-US" sz="2000" i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sinfo</a:t>
            </a:r>
            <a:r>
              <a:rPr lang="zh-CN" altLang="en-US" dirty="0"/>
              <a:t>常用命令</a:t>
            </a:r>
          </a:p>
        </p:txBody>
      </p:sp>
    </p:spTree>
    <p:extLst>
      <p:ext uri="{BB962C8B-B14F-4D97-AF65-F5344CB8AC3E}">
        <p14:creationId xmlns:p14="http://schemas.microsoft.com/office/powerpoint/2010/main" val="260940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11.</a:t>
            </a:r>
            <a:r>
              <a:rPr lang="zh-CN" altLang="en-US" dirty="0"/>
              <a:t>提交</a:t>
            </a:r>
            <a:r>
              <a:rPr lang="en-US" altLang="zh-CN" dirty="0"/>
              <a:t>96</a:t>
            </a:r>
            <a:r>
              <a:rPr lang="zh-CN" altLang="en-US" dirty="0"/>
              <a:t>核心作业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83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qos</a:t>
            </a:r>
            <a:r>
              <a:rPr lang="zh-CN" altLang="en-US" dirty="0"/>
              <a:t>介绍</a:t>
            </a: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E31E53FF-C465-3532-3C92-A638923D6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372081"/>
              </p:ext>
            </p:extLst>
          </p:nvPr>
        </p:nvGraphicFramePr>
        <p:xfrm>
          <a:off x="839416" y="786133"/>
          <a:ext cx="10297144" cy="667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433899034"/>
                    </a:ext>
                  </a:extLst>
                </a:gridCol>
                <a:gridCol w="5760640">
                  <a:extLst>
                    <a:ext uri="{9D8B030D-6E8A-4147-A177-3AD203B41FA5}">
                      <a16:colId xmlns:a16="http://schemas.microsoft.com/office/drawing/2014/main" val="225132387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6382935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80268359"/>
                    </a:ext>
                  </a:extLst>
                </a:gridCol>
              </a:tblGrid>
              <a:tr h="6226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Qos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资源限制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最大提交作业数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单作业最大运行时间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317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a100g1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每用户单个作业最大可用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每个用户可同时并发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个任务。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3383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a100g2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256cpu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</a:p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每用户单个作业最大可用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，每个用户可同时并发</a:t>
                      </a:r>
                      <a:r>
                        <a:rPr lang="en-US" altLang="zh-CN"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2000" b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任务。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5955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a100g4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72659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96cpu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907676"/>
                  </a:ext>
                </a:extLst>
              </a:tr>
              <a:tr h="225348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a100g12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192cpu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04147"/>
                  </a:ext>
                </a:extLst>
              </a:tr>
              <a:tr h="225348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a100g18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288cpu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6237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a100g24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384cpu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0274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a100g30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480cpu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16652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a100g36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576cpu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36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87501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a100g42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672cpu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42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56849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a100g48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768cpu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个张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a100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231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232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91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</a:t>
            </a:r>
            <a:r>
              <a:rPr lang="en-US" altLang="zh-CN" dirty="0"/>
              <a:t>96</a:t>
            </a:r>
            <a:r>
              <a:rPr lang="zh-CN" altLang="en-US" dirty="0"/>
              <a:t>核心脚本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B3A552-2C88-E23E-1B62-D79029253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0" y="1869514"/>
            <a:ext cx="10369152" cy="28353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B1C732-1124-594F-F857-CF520126B8EF}"/>
              </a:ext>
            </a:extLst>
          </p:cNvPr>
          <p:cNvSpPr txBox="1"/>
          <p:nvPr/>
        </p:nvSpPr>
        <p:spPr>
          <a:xfrm flipH="1">
            <a:off x="839416" y="980728"/>
            <a:ext cx="1072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注意：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err="1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对列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默认</a:t>
            </a:r>
            <a:r>
              <a:rPr lang="en-US" altLang="zh-CN" dirty="0">
                <a:solidFill>
                  <a:srgbClr val="FF0000"/>
                </a:solidFill>
              </a:rPr>
              <a:t>QOS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cpu96,</a:t>
            </a:r>
            <a:r>
              <a:rPr lang="zh-CN" altLang="en-US" dirty="0">
                <a:solidFill>
                  <a:srgbClr val="FF0000"/>
                </a:solidFill>
              </a:rPr>
              <a:t>支持最多</a:t>
            </a:r>
            <a:r>
              <a:rPr lang="en-US" altLang="zh-CN" dirty="0">
                <a:solidFill>
                  <a:srgbClr val="FF0000"/>
                </a:solidFill>
              </a:rPr>
              <a:t>96</a:t>
            </a:r>
            <a:r>
              <a:rPr lang="zh-CN" altLang="en-US" dirty="0">
                <a:solidFill>
                  <a:srgbClr val="FF0000"/>
                </a:solidFill>
              </a:rPr>
              <a:t>核心，如果想使用更多核心请联系管理人员</a:t>
            </a:r>
          </a:p>
        </p:txBody>
      </p:sp>
    </p:spTree>
    <p:extLst>
      <p:ext uri="{BB962C8B-B14F-4D97-AF65-F5344CB8AC3E}">
        <p14:creationId xmlns:p14="http://schemas.microsoft.com/office/powerpoint/2010/main" val="22146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执行命令：</a:t>
            </a:r>
            <a:r>
              <a:rPr lang="en-US" altLang="zh-CN" dirty="0" err="1"/>
              <a:t>sbatch</a:t>
            </a:r>
            <a:r>
              <a:rPr lang="en-US" altLang="zh-CN" dirty="0"/>
              <a:t> </a:t>
            </a:r>
            <a:r>
              <a:rPr lang="en-US" altLang="zh-CN" dirty="0" err="1"/>
              <a:t>test.sbatch</a:t>
            </a:r>
            <a:r>
              <a:rPr lang="zh-CN" altLang="en-US" dirty="0"/>
              <a:t>，返回作业号</a:t>
            </a:r>
            <a:r>
              <a:rPr lang="en-US" altLang="zh-CN" dirty="0"/>
              <a:t>305</a:t>
            </a:r>
            <a:r>
              <a:rPr lang="zh-CN" altLang="en-US" dirty="0"/>
              <a:t>，如图：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D9C5BE-A6CB-50F4-C7E2-56A211344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2" y="1412776"/>
            <a:ext cx="10602805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49911C-47D5-B8DD-9AE3-2F3C6E1D849F}"/>
              </a:ext>
            </a:extLst>
          </p:cNvPr>
          <p:cNvSpPr txBox="1"/>
          <p:nvPr/>
        </p:nvSpPr>
        <p:spPr>
          <a:xfrm>
            <a:off x="839416" y="2606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查询作业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BFFDBB-E038-AE6B-ABD7-1738E922B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0" y="908720"/>
            <a:ext cx="10602805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9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查看提交二个</a:t>
            </a:r>
            <a:r>
              <a:rPr lang="en-US" altLang="zh-CN" dirty="0"/>
              <a:t>96</a:t>
            </a:r>
            <a:r>
              <a:rPr lang="zh-CN" altLang="en-US" dirty="0"/>
              <a:t>核任务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A0DF1A-5996-3B67-735C-1A28C02B7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77" y="908720"/>
            <a:ext cx="10021699" cy="10383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6FD25F-F482-D373-8E87-DA0EF8E3BE74}"/>
              </a:ext>
            </a:extLst>
          </p:cNvPr>
          <p:cNvSpPr txBox="1"/>
          <p:nvPr/>
        </p:nvSpPr>
        <p:spPr>
          <a:xfrm>
            <a:off x="767408" y="208181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作业排队，显示资源超出限制。</a:t>
            </a:r>
          </a:p>
        </p:txBody>
      </p:sp>
    </p:spTree>
    <p:extLst>
      <p:ext uri="{BB962C8B-B14F-4D97-AF65-F5344CB8AC3E}">
        <p14:creationId xmlns:p14="http://schemas.microsoft.com/office/powerpoint/2010/main" val="417349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3600400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12.</a:t>
            </a:r>
            <a:r>
              <a:rPr lang="zh-CN" altLang="en-US" dirty="0"/>
              <a:t>提交</a:t>
            </a:r>
            <a:r>
              <a:rPr lang="en-US" altLang="zh-CN" dirty="0"/>
              <a:t>192</a:t>
            </a:r>
            <a:r>
              <a:rPr lang="zh-CN" altLang="en-US" dirty="0"/>
              <a:t>核心</a:t>
            </a:r>
            <a:r>
              <a:rPr lang="en-US" altLang="zh-CN" dirty="0"/>
              <a:t>MPI</a:t>
            </a:r>
            <a:r>
              <a:rPr lang="zh-CN" altLang="en-US" dirty="0"/>
              <a:t>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33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查看用户的</a:t>
            </a:r>
            <a:r>
              <a:rPr lang="en-US" altLang="zh-CN" dirty="0" err="1"/>
              <a:t>qos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6FD25F-F482-D373-8E87-DA0EF8E3BE74}"/>
              </a:ext>
            </a:extLst>
          </p:cNvPr>
          <p:cNvSpPr txBox="1"/>
          <p:nvPr/>
        </p:nvSpPr>
        <p:spPr>
          <a:xfrm>
            <a:off x="859070" y="980728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sacctmgr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show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assoc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|grep test0803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7DF1C5-B1B5-D10A-F56B-6C87A3A16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5" y="1423861"/>
            <a:ext cx="9937104" cy="9919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617B02-25A5-471E-739E-922AAD842E26}"/>
              </a:ext>
            </a:extLst>
          </p:cNvPr>
          <p:cNvSpPr txBox="1"/>
          <p:nvPr/>
        </p:nvSpPr>
        <p:spPr>
          <a:xfrm>
            <a:off x="911425" y="2526681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发现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没有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CPU192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3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用户需要申请联系管理员申请权限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命令如下：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sacctmgr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show 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assoc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|grep test0803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Sacctmgr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modify user test0803 set 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+=cpu192</a:t>
            </a:r>
          </a:p>
          <a:p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记得重启服务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systemctl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restart 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slurmctld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systemctl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restart 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slurmdbd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systemctl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restart 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slurmd</a:t>
            </a:r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设置权限</a:t>
            </a:r>
          </a:p>
        </p:txBody>
      </p:sp>
    </p:spTree>
    <p:extLst>
      <p:ext uri="{BB962C8B-B14F-4D97-AF65-F5344CB8AC3E}">
        <p14:creationId xmlns:p14="http://schemas.microsoft.com/office/powerpoint/2010/main" val="48158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908720"/>
            <a:ext cx="100091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vim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cpu.sbatch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脚本部分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#!/bin/bash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-J   test        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作业名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ntasks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-per-node=96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每节点任务数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96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-per-task=1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每进程的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，默认为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-N 2             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指定使用节点数为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-n 192           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指定总任务数为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192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=cpu192                        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cpu192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#SBATCH  -p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指定队列名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程序部分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export  LD_LIBRARY_PATH=/opt/intel/compilers_amd_libraries_2019.4.243/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/compiler/lib:/opt/intel/compilers_and_libraries_2019.4.243/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/compiler/lib/intel64_lin:$LD_LIBRARY_PATH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MPIRUN=“/opt/openmpi415_intel/bin/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mpirun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 </a:t>
            </a: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cd $SLURM_SUBMIT_DIR                          ##SLURM_SUBMIT_DIR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是脚本目录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$MPIRUN –np $SLURM_NPROCS ./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xhpl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         ##SLURM_NPROCS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是使用的任务数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修改脚本</a:t>
            </a:r>
          </a:p>
        </p:txBody>
      </p:sp>
    </p:spTree>
    <p:extLst>
      <p:ext uri="{BB962C8B-B14F-4D97-AF65-F5344CB8AC3E}">
        <p14:creationId xmlns:p14="http://schemas.microsoft.com/office/powerpoint/2010/main" val="13804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查看脚本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71CDAA-D96C-1B35-444A-B2C5DC295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78" y="980728"/>
            <a:ext cx="9768408" cy="22753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4970C61-1513-5E88-920B-6531034DE467}"/>
              </a:ext>
            </a:extLst>
          </p:cNvPr>
          <p:cNvSpPr txBox="1"/>
          <p:nvPr/>
        </p:nvSpPr>
        <p:spPr>
          <a:xfrm>
            <a:off x="797770" y="346280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备注：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cpus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-per-task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不设置默认为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7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AF888E-C481-C60E-C6D7-C67C100E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340768"/>
            <a:ext cx="9382125" cy="723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7AD2B4-75CC-2C1C-A942-A9C25AF890C0}"/>
              </a:ext>
            </a:extLst>
          </p:cNvPr>
          <p:cNvSpPr txBox="1"/>
          <p:nvPr/>
        </p:nvSpPr>
        <p:spPr>
          <a:xfrm>
            <a:off x="828861" y="87441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sbatch</a:t>
            </a:r>
            <a:r>
              <a:rPr lang="en-US" altLang="zh-CN" dirty="0"/>
              <a:t> </a:t>
            </a:r>
            <a:r>
              <a:rPr lang="en-US" altLang="zh-CN" dirty="0" err="1"/>
              <a:t>test.sbatch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54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qos</a:t>
            </a:r>
            <a:r>
              <a:rPr lang="zh-CN" altLang="en-US" dirty="0"/>
              <a:t>介绍</a:t>
            </a:r>
          </a:p>
        </p:txBody>
      </p:sp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E31E53FF-C465-3532-3C92-A638923D6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373237"/>
              </p:ext>
            </p:extLst>
          </p:nvPr>
        </p:nvGraphicFramePr>
        <p:xfrm>
          <a:off x="983432" y="908720"/>
          <a:ext cx="1015312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764">
                  <a:extLst>
                    <a:ext uri="{9D8B030D-6E8A-4147-A177-3AD203B41FA5}">
                      <a16:colId xmlns:a16="http://schemas.microsoft.com/office/drawing/2014/main" val="1433899034"/>
                    </a:ext>
                  </a:extLst>
                </a:gridCol>
                <a:gridCol w="5245028">
                  <a:extLst>
                    <a:ext uri="{9D8B030D-6E8A-4147-A177-3AD203B41FA5}">
                      <a16:colId xmlns:a16="http://schemas.microsoft.com/office/drawing/2014/main" val="2251323875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6382935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880268359"/>
                    </a:ext>
                  </a:extLst>
                </a:gridCol>
              </a:tblGrid>
              <a:tr h="6226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Qos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资源限制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最大提交作业数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单作业最大运行时间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317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nvlinkg1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nvlinka800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43383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nvlinkg2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nvlinka800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5955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nvlinkg4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32cpu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nvlinka800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72659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nvlinkg8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nvlinka800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907676"/>
                  </a:ext>
                </a:extLst>
              </a:tr>
              <a:tr h="225348"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nvlinkg16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每用户可用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128cpu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核心，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nvlinka800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6</a:t>
                      </a:r>
                      <a:endParaRPr kumimoji="0" lang="zh-CN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不限制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0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1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46227B-F26B-BB5D-E5B5-437827730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14972"/>
            <a:ext cx="10081120" cy="7021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D2DA7E-C57D-5C18-FD8F-C45789B15EBA}"/>
              </a:ext>
            </a:extLst>
          </p:cNvPr>
          <p:cNvSpPr txBox="1"/>
          <p:nvPr/>
        </p:nvSpPr>
        <p:spPr>
          <a:xfrm>
            <a:off x="910874" y="773996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squeue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361705-8F1E-6934-FBCD-0AE81BCDD980}"/>
              </a:ext>
            </a:extLst>
          </p:cNvPr>
          <p:cNvSpPr txBox="1"/>
          <p:nvPr/>
        </p:nvSpPr>
        <p:spPr>
          <a:xfrm>
            <a:off x="910874" y="2276872"/>
            <a:ext cx="784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作业显示两个节点正在运行，作业正常</a:t>
            </a:r>
          </a:p>
        </p:txBody>
      </p:sp>
    </p:spTree>
    <p:extLst>
      <p:ext uri="{BB962C8B-B14F-4D97-AF65-F5344CB8AC3E}">
        <p14:creationId xmlns:p14="http://schemas.microsoft.com/office/powerpoint/2010/main" val="42266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13.</a:t>
            </a:r>
            <a:r>
              <a:rPr lang="zh-CN" altLang="en-US" dirty="0"/>
              <a:t>提交</a:t>
            </a:r>
            <a:r>
              <a:rPr lang="en-US" altLang="zh-CN" dirty="0"/>
              <a:t>576</a:t>
            </a:r>
            <a:r>
              <a:rPr lang="zh-CN" altLang="en-US" dirty="0"/>
              <a:t>核</a:t>
            </a:r>
            <a:r>
              <a:rPr lang="en-US" altLang="zh-CN" dirty="0"/>
              <a:t>MPI</a:t>
            </a:r>
            <a:r>
              <a:rPr lang="zh-CN" altLang="en-US" dirty="0"/>
              <a:t>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43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49911C-47D5-B8DD-9AE3-2F3C6E1D849F}"/>
              </a:ext>
            </a:extLst>
          </p:cNvPr>
          <p:cNvSpPr txBox="1"/>
          <p:nvPr/>
        </p:nvSpPr>
        <p:spPr>
          <a:xfrm>
            <a:off x="839416" y="2606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查看用户</a:t>
            </a:r>
            <a:r>
              <a:rPr lang="en-US" altLang="zh-CN" dirty="0" err="1"/>
              <a:t>qos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3EE826-AF3B-7D60-A2E8-E5CFA5068124}"/>
              </a:ext>
            </a:extLst>
          </p:cNvPr>
          <p:cNvSpPr txBox="1"/>
          <p:nvPr/>
        </p:nvSpPr>
        <p:spPr>
          <a:xfrm>
            <a:off x="839416" y="836712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sacctmgr</a:t>
            </a:r>
            <a:r>
              <a:rPr lang="en-US" altLang="zh-CN" dirty="0"/>
              <a:t> show </a:t>
            </a:r>
            <a:r>
              <a:rPr lang="en-US" altLang="zh-CN" dirty="0" err="1"/>
              <a:t>assoc</a:t>
            </a:r>
            <a:r>
              <a:rPr lang="en-US" altLang="zh-CN" dirty="0"/>
              <a:t> |grep test0803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A475DD-9B27-A50B-6D1E-A92E4440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06045"/>
            <a:ext cx="10081120" cy="8243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A74F10-5842-494F-266A-48B7A74A12D1}"/>
              </a:ext>
            </a:extLst>
          </p:cNvPr>
          <p:cNvSpPr txBox="1"/>
          <p:nvPr/>
        </p:nvSpPr>
        <p:spPr>
          <a:xfrm flipH="1">
            <a:off x="863323" y="2132856"/>
            <a:ext cx="643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显示</a:t>
            </a:r>
            <a:r>
              <a:rPr lang="en-US" altLang="zh-CN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不支持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cpu576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32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1A5AD7-4C08-4EE1-7A8C-F40B515DB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6" y="922167"/>
            <a:ext cx="10488488" cy="24866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49911C-47D5-B8DD-9AE3-2F3C6E1D849F}"/>
              </a:ext>
            </a:extLst>
          </p:cNvPr>
          <p:cNvSpPr txBox="1"/>
          <p:nvPr/>
        </p:nvSpPr>
        <p:spPr>
          <a:xfrm>
            <a:off x="839416" y="2606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查看作业脚本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FB4991-6C85-4FDE-62B6-86F106883192}"/>
              </a:ext>
            </a:extLst>
          </p:cNvPr>
          <p:cNvSpPr txBox="1"/>
          <p:nvPr/>
        </p:nvSpPr>
        <p:spPr>
          <a:xfrm>
            <a:off x="819915" y="3516321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作业脚本显示</a:t>
            </a:r>
            <a:r>
              <a:rPr lang="en-US" altLang="zh-CN" dirty="0" err="1"/>
              <a:t>qos</a:t>
            </a:r>
            <a:r>
              <a:rPr lang="zh-CN" altLang="en-US" dirty="0"/>
              <a:t>为</a:t>
            </a:r>
            <a:r>
              <a:rPr lang="en-US" altLang="zh-CN" dirty="0"/>
              <a:t>cpu576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85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49911C-47D5-B8DD-9AE3-2F3C6E1D849F}"/>
              </a:ext>
            </a:extLst>
          </p:cNvPr>
          <p:cNvSpPr txBox="1"/>
          <p:nvPr/>
        </p:nvSpPr>
        <p:spPr>
          <a:xfrm>
            <a:off x="839416" y="2606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提交作业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F8F479-6DBB-F269-6116-5E1474E9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908720"/>
            <a:ext cx="9182100" cy="704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3EE826-AF3B-7D60-A2E8-E5CFA5068124}"/>
              </a:ext>
            </a:extLst>
          </p:cNvPr>
          <p:cNvSpPr txBox="1"/>
          <p:nvPr/>
        </p:nvSpPr>
        <p:spPr>
          <a:xfrm>
            <a:off x="808964" y="170764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会提示无效的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endParaRPr lang="zh-CN" altLang="en-US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5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4032448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14.</a:t>
            </a:r>
            <a:r>
              <a:rPr lang="zh-CN" altLang="en-US" dirty="0"/>
              <a:t> 设置</a:t>
            </a:r>
            <a:r>
              <a:rPr lang="en-US" altLang="zh-CN" dirty="0" err="1"/>
              <a:t>cpus</a:t>
            </a:r>
            <a:r>
              <a:rPr lang="en-US" altLang="zh-CN" dirty="0"/>
              <a:t>-per-task</a:t>
            </a:r>
            <a:r>
              <a:rPr lang="zh-CN" altLang="en-US" dirty="0"/>
              <a:t>不为</a:t>
            </a:r>
            <a:r>
              <a:rPr lang="en-US" altLang="zh-CN" dirty="0"/>
              <a:t>1</a:t>
            </a:r>
            <a:r>
              <a:rPr lang="zh-CN" altLang="en-US" dirty="0"/>
              <a:t>提交作业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967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49911C-47D5-B8DD-9AE3-2F3C6E1D849F}"/>
              </a:ext>
            </a:extLst>
          </p:cNvPr>
          <p:cNvSpPr txBox="1"/>
          <p:nvPr/>
        </p:nvSpPr>
        <p:spPr>
          <a:xfrm>
            <a:off x="839416" y="2606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查看作业脚本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FB4991-6C85-4FDE-62B6-86F106883192}"/>
              </a:ext>
            </a:extLst>
          </p:cNvPr>
          <p:cNvSpPr txBox="1"/>
          <p:nvPr/>
        </p:nvSpPr>
        <p:spPr>
          <a:xfrm>
            <a:off x="776462" y="908720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查看作业脚本，显示每任务</a:t>
            </a:r>
            <a:r>
              <a:rPr lang="en-US" altLang="zh-CN" dirty="0"/>
              <a:t>24</a:t>
            </a:r>
            <a:r>
              <a:rPr lang="zh-CN" altLang="en-US" dirty="0"/>
              <a:t>核心，任务数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A87F9A-011B-40D6-5DE4-7CCAF313E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340768"/>
            <a:ext cx="10153128" cy="26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49911C-47D5-B8DD-9AE3-2F3C6E1D849F}"/>
              </a:ext>
            </a:extLst>
          </p:cNvPr>
          <p:cNvSpPr txBox="1"/>
          <p:nvPr/>
        </p:nvSpPr>
        <p:spPr>
          <a:xfrm>
            <a:off x="839416" y="2606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提交作业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7ABC69-578B-A68E-05BC-DC2599632D41}"/>
              </a:ext>
            </a:extLst>
          </p:cNvPr>
          <p:cNvSpPr txBox="1"/>
          <p:nvPr/>
        </p:nvSpPr>
        <p:spPr>
          <a:xfrm>
            <a:off x="825975" y="96419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sbatch</a:t>
            </a:r>
            <a:r>
              <a:rPr lang="en-US" altLang="zh-CN" dirty="0"/>
              <a:t>  </a:t>
            </a:r>
            <a:r>
              <a:rPr lang="en-US" altLang="zh-CN" dirty="0" err="1"/>
              <a:t>intel.slurm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8BE7B4-420F-3BA0-2B0C-B0FC32960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97" y="1484784"/>
            <a:ext cx="10183646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49911C-47D5-B8DD-9AE3-2F3C6E1D849F}"/>
              </a:ext>
            </a:extLst>
          </p:cNvPr>
          <p:cNvSpPr txBox="1"/>
          <p:nvPr/>
        </p:nvSpPr>
        <p:spPr>
          <a:xfrm>
            <a:off x="839416" y="2606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查询作业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7ABC69-578B-A68E-05BC-DC2599632D41}"/>
              </a:ext>
            </a:extLst>
          </p:cNvPr>
          <p:cNvSpPr txBox="1"/>
          <p:nvPr/>
        </p:nvSpPr>
        <p:spPr>
          <a:xfrm>
            <a:off x="825975" y="964192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scontrol</a:t>
            </a:r>
            <a:r>
              <a:rPr lang="en-US" altLang="zh-CN" dirty="0"/>
              <a:t> show jobs 313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08867C-2434-7766-3BF4-DA1379EFC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91" y="1362205"/>
            <a:ext cx="8550377" cy="4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4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49911C-47D5-B8DD-9AE3-2F3C6E1D849F}"/>
              </a:ext>
            </a:extLst>
          </p:cNvPr>
          <p:cNvSpPr txBox="1"/>
          <p:nvPr/>
        </p:nvSpPr>
        <p:spPr>
          <a:xfrm>
            <a:off x="839416" y="2606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节点查看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F1DF6D-6241-64C6-FE88-1680DAD2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33" y="1412776"/>
            <a:ext cx="9982200" cy="25050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CD6B75-8FB3-3ECE-BF02-1B9497920397}"/>
              </a:ext>
            </a:extLst>
          </p:cNvPr>
          <p:cNvSpPr txBox="1"/>
          <p:nvPr/>
        </p:nvSpPr>
        <p:spPr>
          <a:xfrm>
            <a:off x="874470" y="836712"/>
            <a:ext cx="925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节点查看可以看到</a:t>
            </a:r>
            <a:r>
              <a:rPr lang="en-US" altLang="zh-CN" dirty="0"/>
              <a:t>4</a:t>
            </a:r>
            <a:r>
              <a:rPr lang="zh-CN" altLang="en-US" dirty="0"/>
              <a:t>个进程，每个进程</a:t>
            </a:r>
            <a:r>
              <a:rPr lang="en-US" altLang="zh-CN" dirty="0"/>
              <a:t>2400</a:t>
            </a:r>
            <a:r>
              <a:rPr lang="zh-CN" altLang="en-US" dirty="0"/>
              <a:t>（即</a:t>
            </a:r>
            <a:r>
              <a:rPr lang="en-US" altLang="zh-CN" dirty="0"/>
              <a:t>24</a:t>
            </a:r>
            <a:r>
              <a:rPr lang="zh-CN" altLang="en-US" dirty="0"/>
              <a:t>核心，每核心</a:t>
            </a:r>
            <a:r>
              <a:rPr lang="en-US" altLang="zh-CN" dirty="0"/>
              <a:t>100%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347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用户说明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14665E-7862-C45D-BFE0-98CACD76151E}"/>
              </a:ext>
            </a:extLst>
          </p:cNvPr>
          <p:cNvSpPr txBox="1"/>
          <p:nvPr/>
        </p:nvSpPr>
        <p:spPr>
          <a:xfrm>
            <a:off x="822648" y="908720"/>
            <a:ext cx="8801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account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：账户，一个账户可以含有多个用户。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latin typeface="Roboto" panose="02000000000000000000" pitchFamily="2" charset="0"/>
              </a:rPr>
              <a:t>user</a:t>
            </a:r>
            <a:r>
              <a:rPr lang="zh-CN" altLang="en-US" b="0" i="0" dirty="0">
                <a:effectLst/>
                <a:latin typeface="Roboto" panose="02000000000000000000" pitchFamily="2" charset="0"/>
              </a:rPr>
              <a:t>：用户，多个用户可以共享一个账户。</a:t>
            </a:r>
          </a:p>
        </p:txBody>
      </p:sp>
    </p:spTree>
    <p:extLst>
      <p:ext uri="{BB962C8B-B14F-4D97-AF65-F5344CB8AC3E}">
        <p14:creationId xmlns:p14="http://schemas.microsoft.com/office/powerpoint/2010/main" val="192268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949911C-47D5-B8DD-9AE3-2F3C6E1D849F}"/>
              </a:ext>
            </a:extLst>
          </p:cNvPr>
          <p:cNvSpPr txBox="1"/>
          <p:nvPr/>
        </p:nvSpPr>
        <p:spPr>
          <a:xfrm>
            <a:off x="839416" y="26064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查看程序输出结果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D61E0-26D8-B6EA-C1FD-7F4ECC7AE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314899"/>
            <a:ext cx="8136904" cy="47659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72A99F-F856-1978-46B4-118B16BDE142}"/>
              </a:ext>
            </a:extLst>
          </p:cNvPr>
          <p:cNvSpPr txBox="1"/>
          <p:nvPr/>
        </p:nvSpPr>
        <p:spPr>
          <a:xfrm>
            <a:off x="1127448" y="980728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查看程序的结果，显示</a:t>
            </a:r>
            <a:r>
              <a:rPr lang="en-US" altLang="zh-CN" dirty="0"/>
              <a:t>4</a:t>
            </a:r>
            <a:r>
              <a:rPr lang="zh-CN" altLang="en-US" dirty="0"/>
              <a:t>个任务，结果正常。</a:t>
            </a:r>
          </a:p>
        </p:txBody>
      </p:sp>
    </p:spTree>
    <p:extLst>
      <p:ext uri="{BB962C8B-B14F-4D97-AF65-F5344CB8AC3E}">
        <p14:creationId xmlns:p14="http://schemas.microsoft.com/office/powerpoint/2010/main" val="19472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2736304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15.</a:t>
            </a:r>
            <a:r>
              <a:rPr lang="zh-CN" altLang="en-US" dirty="0"/>
              <a:t>提交</a:t>
            </a:r>
            <a:r>
              <a:rPr lang="en-US" altLang="zh-CN" dirty="0"/>
              <a:t>1</a:t>
            </a:r>
            <a:r>
              <a:rPr lang="zh-CN" altLang="en-US" dirty="0"/>
              <a:t>张</a:t>
            </a:r>
            <a:r>
              <a:rPr lang="en-US" altLang="zh-CN" dirty="0"/>
              <a:t>A100</a:t>
            </a:r>
            <a:r>
              <a:rPr lang="zh-CN" altLang="en-US" dirty="0"/>
              <a:t>脚本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379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1412776"/>
            <a:ext cx="100091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vim a100.sbatch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脚本部分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#!/bin/bash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-J  yolov5s_1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作业名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yolov5s_1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gres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=gpu:a100:1          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资源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,a100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–N 1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个节点数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–n 1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指定总任务数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–o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test.out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–e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test.error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指定错误输出文件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=a100g1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a100g1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-p a100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指定队列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程序部分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cd $SLURM_SUBMIT_DIR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/home/test0803/anaconda3/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envs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/pytorch2.0/bin/python   train.py  --batch 64  --data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coco.yaml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--weights  yolov5s.pt --device 0</a:t>
            </a:r>
          </a:p>
          <a:p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半张</a:t>
            </a:r>
            <a:r>
              <a:rPr lang="en-US" altLang="zh-CN" dirty="0"/>
              <a:t>a100</a:t>
            </a:r>
            <a:r>
              <a:rPr lang="zh-CN" altLang="en-US" dirty="0"/>
              <a:t>脚本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4688B3-36A2-8D69-E052-4E4A480FE473}"/>
              </a:ext>
            </a:extLst>
          </p:cNvPr>
          <p:cNvSpPr txBox="1"/>
          <p:nvPr/>
        </p:nvSpPr>
        <p:spPr>
          <a:xfrm>
            <a:off x="853694" y="90872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备注：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A100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分区默认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a100g1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433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查看作业脚本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029762-9FE6-47FC-BD26-9C4E0DE04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3" y="787574"/>
            <a:ext cx="9050013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提交作业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CD86D8-44AE-958F-941F-6F9B54361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980728"/>
            <a:ext cx="876422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查询作业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862C6D-862D-FC06-E377-73D838C2C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800773"/>
            <a:ext cx="8783276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查询作业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7DCBC9-46AF-4D57-B996-5BFB8B34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96752"/>
            <a:ext cx="8840434" cy="50299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98B5FD-A5B7-A26B-520D-1F41AE1BBF89}"/>
              </a:ext>
            </a:extLst>
          </p:cNvPr>
          <p:cNvSpPr txBox="1"/>
          <p:nvPr/>
        </p:nvSpPr>
        <p:spPr>
          <a:xfrm>
            <a:off x="839416" y="80241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scontrol</a:t>
            </a:r>
            <a:r>
              <a:rPr lang="en-US" altLang="zh-CN" dirty="0"/>
              <a:t> show jobs 414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节点查看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495D87-B11B-689A-45BD-0BFA76AC3AE7}"/>
              </a:ext>
            </a:extLst>
          </p:cNvPr>
          <p:cNvSpPr txBox="1"/>
          <p:nvPr/>
        </p:nvSpPr>
        <p:spPr>
          <a:xfrm>
            <a:off x="983432" y="105273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执行</a:t>
            </a:r>
            <a:r>
              <a:rPr lang="en-US" altLang="zh-CN" dirty="0" err="1"/>
              <a:t>nvidia-smi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EF54A4-6FD9-0681-1464-BA2A55359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443711"/>
            <a:ext cx="7171858" cy="51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DFD54D-9088-0DA7-95CE-A46F9CC179C7}"/>
              </a:ext>
            </a:extLst>
          </p:cNvPr>
          <p:cNvSpPr/>
          <p:nvPr/>
        </p:nvSpPr>
        <p:spPr>
          <a:xfrm>
            <a:off x="4007768" y="2708920"/>
            <a:ext cx="3600400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提交两张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A100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作业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10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14BD24D-EB8F-638A-A750-D122E036EFED}"/>
              </a:ext>
            </a:extLst>
          </p:cNvPr>
          <p:cNvSpPr txBox="1"/>
          <p:nvPr/>
        </p:nvSpPr>
        <p:spPr>
          <a:xfrm>
            <a:off x="839416" y="1412776"/>
            <a:ext cx="100091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vim a100.sbatch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脚本部分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#!/bin/bash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-J  test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作业名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test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gres</a:t>
            </a:r>
            <a:r>
              <a:rPr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=gpu:a100:2           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gpu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资源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,a100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–N 1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指定使用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个节点数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–n 2   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指定总任务数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–o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test.out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–e 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test.error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指定错误输出文件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=a100g2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a100g2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#SBATCH  -p a100                       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指定队列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a100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###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程序部分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cd $SLURM_SUBMIT_DIR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echo $CUDA_VISIBLE_DEVICE</a:t>
            </a: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/home/test0803/anaconda3/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envs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/pytorch2.0/bin/python   train_cifar10.py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71F161-D99D-F243-8583-E95EA1BA32AC}"/>
              </a:ext>
            </a:extLst>
          </p:cNvPr>
          <p:cNvSpPr txBox="1"/>
          <p:nvPr/>
        </p:nvSpPr>
        <p:spPr>
          <a:xfrm>
            <a:off x="839416" y="40466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提交两个半张</a:t>
            </a:r>
            <a:r>
              <a:rPr lang="en-US" altLang="zh-CN" dirty="0"/>
              <a:t>a100</a:t>
            </a:r>
            <a:r>
              <a:rPr lang="zh-CN" altLang="en-US" dirty="0"/>
              <a:t>脚本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C4688B3-36A2-8D69-E052-4E4A480FE473}"/>
              </a:ext>
            </a:extLst>
          </p:cNvPr>
          <p:cNvSpPr txBox="1"/>
          <p:nvPr/>
        </p:nvSpPr>
        <p:spPr>
          <a:xfrm>
            <a:off x="853694" y="908720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备注：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A100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分区默认</a:t>
            </a:r>
            <a:r>
              <a:rPr lang="en-US" altLang="zh-CN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qos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a100g1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，申请使用</a:t>
            </a:r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a100g2</a:t>
            </a:r>
            <a:endParaRPr lang="zh-CN" altLang="en-US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201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25_Office 主题​​">
  <a:themeElements>
    <a:clrScheme name="Office 主题​​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9C0DE"/>
      </a:accent1>
      <a:accent2>
        <a:srgbClr val="126CAA"/>
      </a:accent2>
      <a:accent3>
        <a:srgbClr val="D2D2D2"/>
      </a:accent3>
      <a:accent4>
        <a:srgbClr val="6D225D"/>
      </a:accent4>
      <a:accent5>
        <a:srgbClr val="006FBF"/>
      </a:accent5>
      <a:accent6>
        <a:srgbClr val="768394"/>
      </a:accent6>
      <a:hlink>
        <a:srgbClr val="4276AA"/>
      </a:hlink>
      <a:folHlink>
        <a:srgbClr val="BFBFBF"/>
      </a:folHlink>
    </a:clrScheme>
    <a:fontScheme name="ro4h4isk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 主题​​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9C0DE"/>
      </a:accent1>
      <a:accent2>
        <a:srgbClr val="126CAA"/>
      </a:accent2>
      <a:accent3>
        <a:srgbClr val="D2D2D2"/>
      </a:accent3>
      <a:accent4>
        <a:srgbClr val="6D225D"/>
      </a:accent4>
      <a:accent5>
        <a:srgbClr val="006FBF"/>
      </a:accent5>
      <a:accent6>
        <a:srgbClr val="768394"/>
      </a:accent6>
      <a:hlink>
        <a:srgbClr val="4276AA"/>
      </a:hlink>
      <a:folHlink>
        <a:srgbClr val="BFBFBF"/>
      </a:folHlink>
    </a:clrScheme>
    <a:fontScheme name="ro4h4isk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>
              <a:lumMod val="85000"/>
              <a:lumOff val="1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6_Office 主题​​">
  <a:themeElements>
    <a:clrScheme name="Office 主题​​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9C0DE"/>
      </a:accent1>
      <a:accent2>
        <a:srgbClr val="126CAA"/>
      </a:accent2>
      <a:accent3>
        <a:srgbClr val="D2D2D2"/>
      </a:accent3>
      <a:accent4>
        <a:srgbClr val="6D225D"/>
      </a:accent4>
      <a:accent5>
        <a:srgbClr val="006FBF"/>
      </a:accent5>
      <a:accent6>
        <a:srgbClr val="768394"/>
      </a:accent6>
      <a:hlink>
        <a:srgbClr val="4276AA"/>
      </a:hlink>
      <a:folHlink>
        <a:srgbClr val="BFBFBF"/>
      </a:folHlink>
    </a:clrScheme>
    <a:fontScheme name="ro4h4isk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Office 主题​​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9C0DE"/>
      </a:accent1>
      <a:accent2>
        <a:srgbClr val="126CAA"/>
      </a:accent2>
      <a:accent3>
        <a:srgbClr val="D2D2D2"/>
      </a:accent3>
      <a:accent4>
        <a:srgbClr val="6D225D"/>
      </a:accent4>
      <a:accent5>
        <a:srgbClr val="006FBF"/>
      </a:accent5>
      <a:accent6>
        <a:srgbClr val="768394"/>
      </a:accent6>
      <a:hlink>
        <a:srgbClr val="4276AA"/>
      </a:hlink>
      <a:folHlink>
        <a:srgbClr val="BFBFBF"/>
      </a:folHlink>
    </a:clrScheme>
    <a:fontScheme name="ro4h4isk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85000"/>
              <a:lumOff val="1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4"/>
    </a:dk2>
    <a:lt2>
      <a:srgbClr val="F0F0F0"/>
    </a:lt2>
    <a:accent1>
      <a:srgbClr val="79C0DE"/>
    </a:accent1>
    <a:accent2>
      <a:srgbClr val="126CAA"/>
    </a:accent2>
    <a:accent3>
      <a:srgbClr val="D2D2D2"/>
    </a:accent3>
    <a:accent4>
      <a:srgbClr val="6D225D"/>
    </a:accent4>
    <a:accent5>
      <a:srgbClr val="006FBF"/>
    </a:accent5>
    <a:accent6>
      <a:srgbClr val="768394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68394"/>
    </a:dk2>
    <a:lt2>
      <a:srgbClr val="F0F0F0"/>
    </a:lt2>
    <a:accent1>
      <a:srgbClr val="79C0DE"/>
    </a:accent1>
    <a:accent2>
      <a:srgbClr val="126CAA"/>
    </a:accent2>
    <a:accent3>
      <a:srgbClr val="D2D2D2"/>
    </a:accent3>
    <a:accent4>
      <a:srgbClr val="6D225D"/>
    </a:accent4>
    <a:accent5>
      <a:srgbClr val="006FBF"/>
    </a:accent5>
    <a:accent6>
      <a:srgbClr val="768394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8914</TotalTime>
  <Words>4870</Words>
  <Application>Microsoft Office PowerPoint</Application>
  <PresentationFormat>宽屏</PresentationFormat>
  <Paragraphs>648</Paragraphs>
  <Slides>138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138</vt:i4>
      </vt:variant>
    </vt:vector>
  </HeadingPairs>
  <TitlesOfParts>
    <vt:vector size="149" baseType="lpstr">
      <vt:lpstr>本墨绪圆</vt:lpstr>
      <vt:lpstr>等线</vt:lpstr>
      <vt:lpstr>宋体</vt:lpstr>
      <vt:lpstr>微软雅黑</vt:lpstr>
      <vt:lpstr>Arial</vt:lpstr>
      <vt:lpstr>Calibri</vt:lpstr>
      <vt:lpstr>Roboto</vt:lpstr>
      <vt:lpstr>25_Office 主题​​</vt:lpstr>
      <vt:lpstr>3_Office 主题​​</vt:lpstr>
      <vt:lpstr>26_Office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lthpc</dc:creator>
  <cp:lastModifiedBy>yuxue</cp:lastModifiedBy>
  <cp:revision>427</cp:revision>
  <dcterms:created xsi:type="dcterms:W3CDTF">2022-07-06T07:09:00Z</dcterms:created>
  <dcterms:modified xsi:type="dcterms:W3CDTF">2023-10-09T03:52:31Z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</Properties>
</file>